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47" r:id="rId3"/>
    <p:sldId id="257" r:id="rId4"/>
    <p:sldId id="288" r:id="rId5"/>
    <p:sldId id="285" r:id="rId6"/>
    <p:sldId id="286" r:id="rId7"/>
    <p:sldId id="287" r:id="rId8"/>
    <p:sldId id="289" r:id="rId9"/>
    <p:sldId id="290" r:id="rId10"/>
    <p:sldId id="351" r:id="rId11"/>
    <p:sldId id="353" r:id="rId12"/>
    <p:sldId id="350" r:id="rId13"/>
    <p:sldId id="293" r:id="rId14"/>
    <p:sldId id="294" r:id="rId15"/>
    <p:sldId id="295" r:id="rId16"/>
    <p:sldId id="296" r:id="rId17"/>
    <p:sldId id="297" r:id="rId18"/>
    <p:sldId id="354" r:id="rId19"/>
    <p:sldId id="303" r:id="rId20"/>
    <p:sldId id="355" r:id="rId21"/>
    <p:sldId id="299" r:id="rId22"/>
    <p:sldId id="301" r:id="rId23"/>
    <p:sldId id="304" r:id="rId24"/>
    <p:sldId id="305" r:id="rId25"/>
    <p:sldId id="298" r:id="rId26"/>
    <p:sldId id="308" r:id="rId27"/>
    <p:sldId id="306" r:id="rId28"/>
    <p:sldId id="307" r:id="rId29"/>
    <p:sldId id="356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48" r:id="rId39"/>
    <p:sldId id="317" r:id="rId40"/>
    <p:sldId id="318" r:id="rId41"/>
    <p:sldId id="319" r:id="rId42"/>
    <p:sldId id="321" r:id="rId43"/>
    <p:sldId id="320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258" r:id="rId70"/>
  </p:sldIdLst>
  <p:sldSz cx="9144000" cy="6858000" type="screen4x3"/>
  <p:notesSz cx="7077075" cy="9383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CC"/>
    <a:srgbClr val="FF0000"/>
    <a:srgbClr val="F58025"/>
    <a:srgbClr val="1C1C1C"/>
    <a:srgbClr val="4D4D4D"/>
    <a:srgbClr val="FDB824"/>
    <a:srgbClr val="532E63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6" autoAdjust="0"/>
    <p:restoredTop sz="79719" autoAdjust="0"/>
  </p:normalViewPr>
  <p:slideViewPr>
    <p:cSldViewPr snapToGrid="0" showGuides="1">
      <p:cViewPr>
        <p:scale>
          <a:sx n="63" d="100"/>
          <a:sy n="63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2225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912225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286453-0FF8-4E35-A387-29BED9C735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7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7700"/>
            <a:ext cx="56610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2225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912225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fld id="{26493C21-F231-4BB7-8A84-B672BCF32B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91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10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10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19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28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7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41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</a:t>
            </a:r>
            <a:r>
              <a:rPr lang="en-US" baseline="0" dirty="0" smtClean="0"/>
              <a:t> up to date on latest changes to </a:t>
            </a:r>
            <a:r>
              <a:rPr lang="en-US" baseline="0" dirty="0" err="1" smtClean="0"/>
              <a:t>mb</a:t>
            </a:r>
            <a:r>
              <a:rPr lang="en-US" baseline="0" dirty="0" smtClean="0"/>
              <a:t>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65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4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87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69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59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9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51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83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90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90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34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4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-Provide the foundational unit-level</a:t>
            </a:r>
            <a:r>
              <a:rPr lang="en-US" baseline="0" dirty="0" smtClean="0"/>
              <a:t> leadership skills every scout leader should know</a:t>
            </a:r>
          </a:p>
          <a:p>
            <a:r>
              <a:rPr lang="en-US" baseline="0" dirty="0" smtClean="0"/>
              <a:t>-Provide a clearer picture of how the position fits into the troop and how he can make a difference</a:t>
            </a:r>
          </a:p>
          <a:p>
            <a:r>
              <a:rPr lang="en-US" baseline="0" dirty="0" smtClean="0"/>
              <a:t>-Provide tolls and ideas for fulfilling his role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Being a leader is not about “themselves” </a:t>
            </a:r>
          </a:p>
          <a:p>
            <a:r>
              <a:rPr lang="en-US" baseline="0" dirty="0" smtClean="0"/>
              <a:t>Leading to make a difference = help those they lead be successful in their roles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03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0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875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Briefly discuss leadership in Scouting and the value of the Scout-led troop. </a:t>
            </a:r>
          </a:p>
          <a:p>
            <a:r>
              <a:rPr lang="en-US" dirty="0" smtClean="0"/>
              <a:t>Empowering Scouts to be leaders is one of the core principles in Scouting. </a:t>
            </a:r>
          </a:p>
          <a:p>
            <a:r>
              <a:rPr lang="en-US" dirty="0" smtClean="0"/>
              <a:t>Scouting is designed to help Scouts prepare to participate in, and give leadership to, American society.</a:t>
            </a:r>
          </a:p>
          <a:p>
            <a:r>
              <a:rPr lang="en-US" dirty="0" smtClean="0"/>
              <a:t> A troop is </a:t>
            </a:r>
          </a:p>
          <a:p>
            <a:r>
              <a:rPr lang="en-US" dirty="0" smtClean="0"/>
              <a:t>a small democracy. Within the safety framework provided by the adult leaders, and with the </a:t>
            </a:r>
          </a:p>
          <a:p>
            <a:r>
              <a:rPr lang="en-US" dirty="0" smtClean="0"/>
              <a:t>Scoutmaster’s direction and mentoring, the Scouts plan and implement the troop program. Scouts </a:t>
            </a:r>
          </a:p>
          <a:p>
            <a:r>
              <a:rPr lang="en-US" dirty="0" smtClean="0"/>
              <a:t>serve in positions of responsibility to make that happen.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620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questions:</a:t>
            </a:r>
          </a:p>
          <a:p>
            <a:r>
              <a:rPr lang="en-US" dirty="0" smtClean="0"/>
              <a:t>•During the game, who led the group? </a:t>
            </a:r>
          </a:p>
          <a:p>
            <a:r>
              <a:rPr lang="en-US" dirty="0" smtClean="0"/>
              <a:t>•Did someone step in as the leader, or did the group cooperate as equals?</a:t>
            </a:r>
          </a:p>
          <a:p>
            <a:r>
              <a:rPr lang="en-US" dirty="0" smtClean="0"/>
              <a:t>•If someone stepped up, why did the group follow his lead?</a:t>
            </a:r>
          </a:p>
          <a:p>
            <a:r>
              <a:rPr lang="en-US" dirty="0" smtClean="0"/>
              <a:t>•Did the size or age of the Scouts affect how the “leaning” worked?</a:t>
            </a:r>
          </a:p>
          <a:p>
            <a:r>
              <a:rPr lang="en-US" dirty="0" smtClean="0"/>
              <a:t>•Why does the Scouting program have Scouts take on leadership roles in the troop?</a:t>
            </a:r>
          </a:p>
          <a:p>
            <a:r>
              <a:rPr lang="en-US" dirty="0" smtClean="0"/>
              <a:t>•What do the Scouts lead in your troop?</a:t>
            </a:r>
          </a:p>
          <a:p>
            <a:r>
              <a:rPr lang="en-US" dirty="0" smtClean="0"/>
              <a:t>•What do they not yet lead?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623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077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•Teamwork</a:t>
            </a:r>
          </a:p>
          <a:p>
            <a:r>
              <a:rPr lang="en-US" dirty="0" smtClean="0"/>
              <a:t>•Using each other’s strengths</a:t>
            </a:r>
          </a:p>
          <a:p>
            <a:r>
              <a:rPr lang="en-US" dirty="0" smtClean="0"/>
              <a:t>•Not trying to do it all yourself</a:t>
            </a:r>
          </a:p>
          <a:p>
            <a:r>
              <a:rPr lang="en-US" dirty="0" smtClean="0"/>
              <a:t>•Doing what you said you’d do</a:t>
            </a:r>
          </a:p>
          <a:p>
            <a:r>
              <a:rPr lang="en-US" dirty="0" smtClean="0"/>
              <a:t>•Being reliable</a:t>
            </a:r>
          </a:p>
          <a:p>
            <a:r>
              <a:rPr lang="en-US" dirty="0" smtClean="0"/>
              <a:t>•Keeping each other informed</a:t>
            </a:r>
          </a:p>
          <a:p>
            <a:r>
              <a:rPr lang="en-US" dirty="0" smtClean="0"/>
              <a:t>•Being responsible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178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-Choice to lead- to give rather then receive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75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094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006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4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53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•  What’s the difference between hearing and listening?</a:t>
            </a:r>
          </a:p>
          <a:p>
            <a:r>
              <a:rPr lang="en-US" dirty="0" smtClean="0"/>
              <a:t>•  What is active listening?</a:t>
            </a:r>
          </a:p>
          <a:p>
            <a:r>
              <a:rPr lang="en-US" dirty="0" smtClean="0"/>
              <a:t>•  Is active listening a helpful/useful skill?</a:t>
            </a:r>
          </a:p>
          <a:p>
            <a:r>
              <a:rPr lang="en-US" dirty="0" smtClean="0"/>
              <a:t>•  Why do leaders need to be good listeners?</a:t>
            </a:r>
          </a:p>
          <a:p>
            <a:r>
              <a:rPr lang="en-US" dirty="0" smtClean="0"/>
              <a:t>•  What would have happened in the game if someone hadn’t passed the message on? What </a:t>
            </a:r>
          </a:p>
          <a:p>
            <a:r>
              <a:rPr lang="en-US" dirty="0" smtClean="0"/>
              <a:t>happens in the troop when someone doesn’t pass the message on?</a:t>
            </a:r>
          </a:p>
          <a:p>
            <a:r>
              <a:rPr lang="en-US" dirty="0" smtClean="0"/>
              <a:t>•  In the game, did you check for cues that the listener understood your message? How?</a:t>
            </a:r>
          </a:p>
          <a:p>
            <a:r>
              <a:rPr lang="en-US" dirty="0" smtClean="0"/>
              <a:t>•  How would it have helped if you could have asked questions?</a:t>
            </a:r>
          </a:p>
          <a:p>
            <a:r>
              <a:rPr lang="en-US" dirty="0" smtClean="0"/>
              <a:t>Some key teaching points:</a:t>
            </a:r>
          </a:p>
          <a:p>
            <a:r>
              <a:rPr lang="en-US" dirty="0" smtClean="0"/>
              <a:t>•  Listening is different than hearing—it involves actually receiving the message being sent.</a:t>
            </a:r>
          </a:p>
          <a:p>
            <a:r>
              <a:rPr lang="en-US" dirty="0" smtClean="0"/>
              <a:t>•  Focus on the person who is speaking and on what is being said. Stay engaged.</a:t>
            </a:r>
          </a:p>
          <a:p>
            <a:r>
              <a:rPr lang="en-US" dirty="0" smtClean="0"/>
              <a:t>•  Engage your brain when someone else is talking or communicating.</a:t>
            </a:r>
          </a:p>
          <a:p>
            <a:r>
              <a:rPr lang="en-US" dirty="0" smtClean="0"/>
              <a:t>•  Being a good listener is a very important part of being a good leader; you need to </a:t>
            </a:r>
          </a:p>
          <a:p>
            <a:r>
              <a:rPr lang="en-US" dirty="0" smtClean="0"/>
              <a:t>understand what people are trying to say to you.</a:t>
            </a:r>
          </a:p>
          <a:p>
            <a:r>
              <a:rPr lang="en-US" dirty="0" smtClean="0"/>
              <a:t>•  Using active listening skills will help you as a leader.</a:t>
            </a:r>
          </a:p>
          <a:p>
            <a:r>
              <a:rPr lang="en-US" dirty="0" smtClean="0"/>
              <a:t>•  Pass the word—to your people or to the leadership team. Don’t break the  </a:t>
            </a:r>
          </a:p>
          <a:p>
            <a:r>
              <a:rPr lang="en-US" dirty="0" smtClean="0"/>
              <a:t>communications chain.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362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065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401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590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want to do? </a:t>
            </a:r>
          </a:p>
          <a:p>
            <a:r>
              <a:rPr lang="en-US" dirty="0" smtClean="0"/>
              <a:t>What is the desired outcome?	</a:t>
            </a:r>
          </a:p>
          <a:p>
            <a:r>
              <a:rPr lang="en-US" dirty="0" smtClean="0"/>
              <a:t>Where is a suitable site?</a:t>
            </a:r>
          </a:p>
          <a:p>
            <a:r>
              <a:rPr lang="en-US" dirty="0" smtClean="0"/>
              <a:t>How</a:t>
            </a:r>
            <a:r>
              <a:rPr lang="en-US" baseline="0" dirty="0" smtClean="0"/>
              <a:t> </a:t>
            </a:r>
            <a:r>
              <a:rPr lang="en-US" dirty="0" smtClean="0"/>
              <a:t>will we	get there?</a:t>
            </a:r>
          </a:p>
          <a:p>
            <a:r>
              <a:rPr lang="en-US" dirty="0" smtClean="0"/>
              <a:t>What will we	do once we get there?	</a:t>
            </a:r>
          </a:p>
          <a:p>
            <a:r>
              <a:rPr lang="en-US" dirty="0" smtClean="0"/>
              <a:t>What equipment do we need?  Where do we get that equipment? Who is responsible for getting </a:t>
            </a:r>
          </a:p>
          <a:p>
            <a:r>
              <a:rPr lang="en-US" dirty="0" smtClean="0"/>
              <a:t>the equipment? Who is participating? When is the activity?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170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65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527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169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sample skills to teach:</a:t>
            </a:r>
          </a:p>
          <a:p>
            <a:pPr>
              <a:buFont typeface="Arial" pitchFamily="34" charset="0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How to build/fold a paper airplane</a:t>
            </a:r>
          </a:p>
          <a:p>
            <a:pPr>
              <a:buFont typeface="Arial" pitchFamily="34" charset="0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How to properly fold the U.S. flag (refer to page 31, of the BSA publication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Your Flag)</a:t>
            </a:r>
          </a:p>
          <a:p>
            <a:pPr>
              <a:buFont typeface="Arial" pitchFamily="34" charset="0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How to tie a knot</a:t>
            </a:r>
          </a:p>
          <a:p>
            <a:pPr>
              <a:buFont typeface="Arial" pitchFamily="34" charset="0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How to perform a basic first-aid activity</a:t>
            </a:r>
          </a:p>
          <a:p>
            <a:pPr>
              <a:buFont typeface="Arial" pitchFamily="34" charset="0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How to toss a small object into a coffee can from a short distance</a:t>
            </a:r>
          </a:p>
          <a:p>
            <a:pPr>
              <a:buFont typeface="Arial" pitchFamily="34" charset="0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How to properly lace up a hiking boot (or tie a shoe)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847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5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ILST –</a:t>
            </a:r>
            <a:r>
              <a:rPr lang="en-US" baseline="0" dirty="0" smtClean="0"/>
              <a:t> Intro to Leadership Training</a:t>
            </a:r>
          </a:p>
          <a:p>
            <a:r>
              <a:rPr lang="en-US" baseline="0" dirty="0" smtClean="0"/>
              <a:t>NYLE- National Youth Leadership Training</a:t>
            </a:r>
          </a:p>
          <a:p>
            <a:r>
              <a:rPr lang="en-US" baseline="0" dirty="0" smtClean="0"/>
              <a:t>NAYLE – National Advanced Youth Leadership Experience</a:t>
            </a:r>
          </a:p>
          <a:p>
            <a:r>
              <a:rPr lang="en-US" baseline="0" dirty="0" smtClean="0"/>
              <a:t>Be-Know-Do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“Be” encompasses many of the values of Scouting.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“Know” describes the information that the Scout needs to successfully fill his leadership position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“Do” provides the youths with a vast set of skills to be effective in his 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379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668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38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Setup Required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Game: Integrity Game—Part 1, Setting the Stage.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Sometime during the first 15 to 20 minutes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Module Three, put out a tray of cookies or small wrapped candies for the Scouts. Before putting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out the tray—and without the Scouts seeing you—count the number of Scouts in attendance.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Then count out enough cookies or candies so each Scout can get two pieces, plus have a few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more (one to four) pieces left over on the tray. The Scouts should not be aware of this counting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 preparing. Simply put the tray out and tell the Scouts that they may take two pieces any time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during the session as a reward for their participation in the class.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852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Teams go through various stages of development as they come together. Individual people go through the same stages—and their natural ups and downs—as they take on new tasks or roles.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get a better sense for how this might work in a team, let’s first look at how it works in us as individuals.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461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Team Skill Level and Enthusiasm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Skill Level—Generally, the skill level of the team starts low and increases as the team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grows together and gets better at working as a team.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Enthusiasm—Often, unlike skill level, enthusiasm usually starts out high but can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a sudden dip. Then, as the team members explore their differences and align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expectations with reality, the team begins to achieve results and enthusiasm begins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rise again.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Ultimately, both enthusiasm and skill level are high as the team becomes a high-performing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115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249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818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82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Scout Law. As in the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Boy Scout Handbook, break out each word of the Scout Law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individually and discuss it together briefly—with a focus on applying it as a leader in the troop.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Remember, the Scout Law is for everyone. Before each point of the Scout Law, insert “A Scout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leader is.”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 example: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A Scout leader is trustworthy . .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A Scout leader is loyal .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080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0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303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880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through this slide, and then ask the group:</a:t>
            </a:r>
          </a:p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Please think about how you can be a servant leader in your current role in the troop.</a:t>
            </a: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901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034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003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6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 critical to success</a:t>
            </a:r>
          </a:p>
          <a:p>
            <a:r>
              <a:rPr lang="en-US" dirty="0" smtClean="0"/>
              <a:t>What does success look like ?</a:t>
            </a:r>
          </a:p>
          <a:p>
            <a:r>
              <a:rPr lang="en-US" dirty="0" smtClean="0"/>
              <a:t>In Scouting, a troop’s vision is something developed and shared by all members. It identifies where the troop is going—what it wants to accomplish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5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youth alignment to adult positions</a:t>
            </a:r>
          </a:p>
          <a:p>
            <a:r>
              <a:rPr lang="en-US" dirty="0" smtClean="0"/>
              <a:t>Note the youth positions have responsibilities to one another</a:t>
            </a:r>
          </a:p>
          <a:p>
            <a:r>
              <a:rPr lang="en-US" dirty="0" smtClean="0"/>
              <a:t>Youth positions are both elected and appointed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79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3C21-F231-4BB7-8A84-B672BCF32B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1701800"/>
            <a:ext cx="7920038" cy="1082675"/>
          </a:xfrm>
        </p:spPr>
        <p:txBody>
          <a:bodyPr/>
          <a:lstStyle>
            <a:lvl1pPr>
              <a:lnSpc>
                <a:spcPct val="85000"/>
              </a:lnSpc>
              <a:defRPr sz="4400" i="0">
                <a:solidFill>
                  <a:srgbClr val="1C1C1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2852738"/>
            <a:ext cx="7920038" cy="720725"/>
          </a:xfrm>
        </p:spPr>
        <p:txBody>
          <a:bodyPr anchor="ctr"/>
          <a:lstStyle>
            <a:lvl1pPr marL="0" indent="0">
              <a:buFont typeface="Arial" charset="0"/>
              <a:buNone/>
              <a:defRPr sz="2400" i="1">
                <a:solidFill>
                  <a:srgbClr val="1C1C1C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52400" y="6489700"/>
            <a:ext cx="30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fld id="{0C7558EF-EF5B-4892-8BEE-A2CB90A84867}" type="slidenum">
              <a:rPr lang="en-US" sz="800" b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pPr/>
              <a:t>‹#›</a:t>
            </a:fld>
            <a:endParaRPr lang="en-US" sz="800" b="1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5867400" y="4724400"/>
            <a:ext cx="3206262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Ins="45720" anchor="ctr"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-9525" y="4724400"/>
            <a:ext cx="6524625" cy="93662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4110" y="1"/>
              </a:cxn>
              <a:cxn ang="0">
                <a:pos x="3694" y="637"/>
              </a:cxn>
              <a:cxn ang="0">
                <a:pos x="0" y="636"/>
              </a:cxn>
              <a:cxn ang="0">
                <a:pos x="3" y="0"/>
              </a:cxn>
            </a:cxnLst>
            <a:rect l="0" t="0" r="r" b="b"/>
            <a:pathLst>
              <a:path w="4110" h="637">
                <a:moveTo>
                  <a:pt x="3" y="0"/>
                </a:moveTo>
                <a:lnTo>
                  <a:pt x="4110" y="1"/>
                </a:lnTo>
                <a:lnTo>
                  <a:pt x="3694" y="637"/>
                </a:lnTo>
                <a:lnTo>
                  <a:pt x="0" y="636"/>
                </a:lnTo>
                <a:lnTo>
                  <a:pt x="3" y="0"/>
                </a:lnTo>
                <a:close/>
              </a:path>
            </a:pathLst>
          </a:custGeom>
          <a:solidFill>
            <a:srgbClr val="00008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gray">
          <a:xfrm>
            <a:off x="0" y="4724400"/>
            <a:ext cx="9144000" cy="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gray">
          <a:xfrm>
            <a:off x="0" y="5661025"/>
            <a:ext cx="9180513" cy="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2933700" y="6681788"/>
            <a:ext cx="2389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>
            <a:spAutoFit/>
          </a:bodyPr>
          <a:lstStyle/>
          <a:p>
            <a:pPr algn="ctr"/>
            <a:r>
              <a:rPr lang="en-US" sz="700">
                <a:solidFill>
                  <a:schemeClr val="bg1"/>
                </a:solidFill>
                <a:cs typeface="Arial" charset="0"/>
              </a:rPr>
              <a:t>Confidential    |    Copyright </a:t>
            </a:r>
            <a:r>
              <a:rPr lang="en-US" sz="700">
                <a:solidFill>
                  <a:schemeClr val="bg1"/>
                </a:solidFill>
                <a:cs typeface="Times New Roman" pitchFamily="18" charset="0"/>
              </a:rPr>
              <a:t>© 2009 The TriZetto Group, Inc. 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6477000" y="4724400"/>
            <a:ext cx="2667000" cy="95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200" b="1" dirty="0" smtClean="0"/>
              <a:t>Boy Scouting</a:t>
            </a:r>
          </a:p>
          <a:p>
            <a:pPr>
              <a:lnSpc>
                <a:spcPct val="85000"/>
              </a:lnSpc>
            </a:pPr>
            <a:r>
              <a:rPr lang="en-US" sz="2200" b="1" dirty="0" smtClean="0"/>
              <a:t>Youth</a:t>
            </a:r>
            <a:r>
              <a:rPr lang="en-US" sz="2200" b="1" baseline="0" dirty="0" smtClean="0"/>
              <a:t> Leadership</a:t>
            </a:r>
            <a:r>
              <a:rPr lang="en-US" sz="2200" b="1" dirty="0" smtClean="0"/>
              <a:t> </a:t>
            </a:r>
            <a:r>
              <a:rPr lang="en-US" sz="2200" b="1" dirty="0"/>
              <a:t>Training</a:t>
            </a:r>
          </a:p>
        </p:txBody>
      </p:sp>
      <p:pic>
        <p:nvPicPr>
          <p:cNvPr id="3101" name="Picture 29" descr="Cub Scout Logo"/>
          <p:cNvPicPr>
            <a:picLocks noChangeAspect="1" noChangeArrowheads="1"/>
          </p:cNvPicPr>
          <p:nvPr/>
        </p:nvPicPr>
        <p:blipFill>
          <a:blip r:embed="rId2" cstate="print">
            <a:lum bright="41000" contrast="-34000"/>
          </a:blip>
          <a:srcRect/>
          <a:stretch>
            <a:fillRect/>
          </a:stretch>
        </p:blipFill>
        <p:spPr bwMode="auto">
          <a:xfrm>
            <a:off x="628650" y="4149725"/>
            <a:ext cx="1279525" cy="1279525"/>
          </a:xfrm>
          <a:prstGeom prst="rect">
            <a:avLst/>
          </a:prstGeom>
          <a:noFill/>
        </p:spPr>
      </p:pic>
      <p:pic>
        <p:nvPicPr>
          <p:cNvPr id="3102" name="Picture 30" descr="Boy Scout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0725" y="4149725"/>
            <a:ext cx="1133475" cy="1282700"/>
          </a:xfrm>
          <a:prstGeom prst="rect">
            <a:avLst/>
          </a:prstGeom>
          <a:noFill/>
        </p:spPr>
      </p:pic>
      <p:pic>
        <p:nvPicPr>
          <p:cNvPr id="3103" name="Picture 31" descr="Venturing Logo"/>
          <p:cNvPicPr>
            <a:picLocks noChangeAspect="1" noChangeArrowheads="1"/>
          </p:cNvPicPr>
          <p:nvPr/>
        </p:nvPicPr>
        <p:blipFill>
          <a:blip r:embed="rId4" cstate="print">
            <a:lum bright="41000" contrast="-34000"/>
          </a:blip>
          <a:srcRect/>
          <a:stretch>
            <a:fillRect/>
          </a:stretch>
        </p:blipFill>
        <p:spPr bwMode="auto">
          <a:xfrm>
            <a:off x="1331913" y="5084763"/>
            <a:ext cx="1189037" cy="11890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75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75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823595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9945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-9525" y="217488"/>
            <a:ext cx="9180513" cy="541337"/>
          </a:xfrm>
          <a:custGeom>
            <a:avLst/>
            <a:gdLst/>
            <a:ahLst/>
            <a:cxnLst>
              <a:cxn ang="0">
                <a:pos x="5783" y="0"/>
              </a:cxn>
              <a:cxn ang="0">
                <a:pos x="514" y="5"/>
              </a:cxn>
              <a:cxn ang="0">
                <a:pos x="270" y="341"/>
              </a:cxn>
              <a:cxn ang="0">
                <a:pos x="0" y="339"/>
              </a:cxn>
            </a:cxnLst>
            <a:rect l="0" t="0" r="r" b="b"/>
            <a:pathLst>
              <a:path w="5783" h="341">
                <a:moveTo>
                  <a:pt x="5783" y="0"/>
                </a:moveTo>
                <a:lnTo>
                  <a:pt x="514" y="5"/>
                </a:lnTo>
                <a:lnTo>
                  <a:pt x="270" y="341"/>
                </a:lnTo>
                <a:lnTo>
                  <a:pt x="0" y="339"/>
                </a:lnTo>
              </a:path>
            </a:pathLst>
          </a:custGeom>
          <a:noFill/>
          <a:ln w="19050" cap="flat" cmpd="sng">
            <a:solidFill>
              <a:srgbClr val="F58025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52400" y="6534150"/>
            <a:ext cx="30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fld id="{D11731BC-3294-4C52-9256-0B1A532E434B}" type="slidenum">
              <a:rPr lang="en-US" sz="8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pPr/>
              <a:t>‹#›</a:t>
            </a:fld>
            <a:endParaRPr lang="en-US" sz="800">
              <a:solidFill>
                <a:schemeClr val="bg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0" y="6276975"/>
            <a:ext cx="7380288" cy="36195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4458" y="294"/>
              </a:cxn>
              <a:cxn ang="0">
                <a:pos x="4746" y="0"/>
              </a:cxn>
              <a:cxn ang="0">
                <a:pos x="5760" y="0"/>
              </a:cxn>
            </a:cxnLst>
            <a:rect l="0" t="0" r="r" b="b"/>
            <a:pathLst>
              <a:path w="5760" h="300">
                <a:moveTo>
                  <a:pt x="0" y="300"/>
                </a:moveTo>
                <a:lnTo>
                  <a:pt x="4458" y="294"/>
                </a:lnTo>
                <a:lnTo>
                  <a:pt x="4746" y="0"/>
                </a:lnTo>
                <a:lnTo>
                  <a:pt x="5760" y="0"/>
                </a:lnTo>
              </a:path>
            </a:pathLst>
          </a:custGeom>
          <a:noFill/>
          <a:ln w="19050" cap="flat" cmpd="sng">
            <a:solidFill>
              <a:srgbClr val="F58025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172200" y="6019800"/>
            <a:ext cx="2755900" cy="190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9" name="Picture 15" descr="Cub Scout Logo"/>
          <p:cNvPicPr>
            <a:picLocks noChangeAspect="1" noChangeArrowheads="1"/>
          </p:cNvPicPr>
          <p:nvPr/>
        </p:nvPicPr>
        <p:blipFill>
          <a:blip r:embed="rId13" cstate="print">
            <a:lum bright="41000" contrast="-34000"/>
          </a:blip>
          <a:srcRect/>
          <a:stretch>
            <a:fillRect/>
          </a:stretch>
        </p:blipFill>
        <p:spPr bwMode="auto">
          <a:xfrm>
            <a:off x="6176963" y="5826125"/>
            <a:ext cx="914400" cy="914400"/>
          </a:xfrm>
          <a:prstGeom prst="rect">
            <a:avLst/>
          </a:prstGeom>
          <a:noFill/>
        </p:spPr>
      </p:pic>
      <p:pic>
        <p:nvPicPr>
          <p:cNvPr id="1040" name="Picture 16" descr="Boy Scout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85025" y="5824538"/>
            <a:ext cx="795338" cy="917575"/>
          </a:xfrm>
          <a:prstGeom prst="rect">
            <a:avLst/>
          </a:prstGeom>
          <a:noFill/>
        </p:spPr>
      </p:pic>
      <p:pic>
        <p:nvPicPr>
          <p:cNvPr id="1041" name="Picture 17" descr="Venturing Logo"/>
          <p:cNvPicPr>
            <a:picLocks noChangeAspect="1" noChangeArrowheads="1"/>
          </p:cNvPicPr>
          <p:nvPr/>
        </p:nvPicPr>
        <p:blipFill>
          <a:blip r:embed="rId15" cstate="print">
            <a:lum bright="41000" contrast="-34000"/>
          </a:blip>
          <a:srcRect/>
          <a:stretch>
            <a:fillRect/>
          </a:stretch>
        </p:blipFill>
        <p:spPr bwMode="auto">
          <a:xfrm>
            <a:off x="8121650" y="5826125"/>
            <a:ext cx="914400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8025"/>
        </a:buClr>
        <a:buFont typeface="Arial" charset="0"/>
        <a:buChar char="►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58025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58025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58025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58025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58025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58025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58025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58025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gif"/><Relationship Id="rId17" Type="http://schemas.openxmlformats.org/officeDocument/2006/relationships/image" Target="../media/image23.jpeg"/><Relationship Id="rId2" Type="http://schemas.openxmlformats.org/officeDocument/2006/relationships/image" Target="../media/image8.gif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 bwMode="ltGray">
          <a:xfrm>
            <a:off x="381000" y="762000"/>
            <a:ext cx="4191000" cy="2236788"/>
          </a:xfrm>
          <a:noFill/>
          <a:ln/>
        </p:spPr>
        <p:txBody>
          <a:bodyPr/>
          <a:lstStyle/>
          <a:p>
            <a:r>
              <a:rPr lang="en-US" sz="4000" dirty="0" smtClean="0">
                <a:solidFill>
                  <a:srgbClr val="000066"/>
                </a:solidFill>
              </a:rPr>
              <a:t>Introduction to Leadership Skills for Troops</a:t>
            </a:r>
            <a:endParaRPr lang="en-US" sz="4000" dirty="0">
              <a:solidFill>
                <a:srgbClr val="000066"/>
              </a:solidFill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612775" y="2566988"/>
            <a:ext cx="7920038" cy="1438275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Troop 125</a:t>
            </a:r>
            <a:endParaRPr 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63" y="116017"/>
            <a:ext cx="3219190" cy="490537"/>
          </a:xfrm>
        </p:spPr>
        <p:txBody>
          <a:bodyPr/>
          <a:lstStyle/>
          <a:p>
            <a:r>
              <a:rPr lang="en-US" sz="2200" dirty="0" smtClean="0">
                <a:latin typeface="Cambria" panose="02040503050406030204" pitchFamily="18" charset="0"/>
              </a:rPr>
              <a:t>Troop 125 Organization</a:t>
            </a:r>
            <a:endParaRPr lang="en-US" sz="2200" dirty="0">
              <a:latin typeface="Cambria" panose="02040503050406030204" pitchFamily="18" charset="0"/>
            </a:endParaRPr>
          </a:p>
        </p:txBody>
      </p:sp>
      <p:grpSp>
        <p:nvGrpSpPr>
          <p:cNvPr id="253" name="Group 252"/>
          <p:cNvGrpSpPr/>
          <p:nvPr/>
        </p:nvGrpSpPr>
        <p:grpSpPr>
          <a:xfrm>
            <a:off x="205262" y="491012"/>
            <a:ext cx="8510749" cy="5604875"/>
            <a:chOff x="205262" y="491012"/>
            <a:chExt cx="8510749" cy="5604875"/>
          </a:xfrm>
        </p:grpSpPr>
        <p:sp>
          <p:nvSpPr>
            <p:cNvPr id="6" name="Rectangle 65"/>
            <p:cNvSpPr>
              <a:spLocks noChangeArrowheads="1"/>
            </p:cNvSpPr>
            <p:nvPr/>
          </p:nvSpPr>
          <p:spPr bwMode="auto">
            <a:xfrm>
              <a:off x="905064" y="2441913"/>
              <a:ext cx="7747127" cy="240068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4369739" y="5828011"/>
              <a:ext cx="1169263" cy="26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Text Box 66"/>
            <p:cNvSpPr txBox="1">
              <a:spLocks noChangeArrowheads="1"/>
            </p:cNvSpPr>
            <p:nvPr/>
          </p:nvSpPr>
          <p:spPr bwMode="auto">
            <a:xfrm>
              <a:off x="981374" y="2535656"/>
              <a:ext cx="19204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en-US" altLang="en-US" sz="1200" b="1" dirty="0" smtClean="0">
                  <a:latin typeface="Arial Narrow" panose="020B0606020202030204" pitchFamily="34" charset="0"/>
                </a:rPr>
                <a:t>Patrol Leaders’ Council</a:t>
              </a:r>
              <a:endParaRPr lang="en-US" altLang="en-US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Line 70"/>
            <p:cNvSpPr>
              <a:spLocks noChangeShapeType="1"/>
            </p:cNvSpPr>
            <p:nvPr/>
          </p:nvSpPr>
          <p:spPr bwMode="auto">
            <a:xfrm>
              <a:off x="4718367" y="991677"/>
              <a:ext cx="2346" cy="15407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9"/>
            <p:cNvSpPr>
              <a:spLocks noChangeShapeType="1"/>
            </p:cNvSpPr>
            <p:nvPr/>
          </p:nvSpPr>
          <p:spPr bwMode="auto">
            <a:xfrm>
              <a:off x="2241286" y="4027173"/>
              <a:ext cx="5545584" cy="19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81"/>
            <p:cNvSpPr>
              <a:spLocks noChangeShapeType="1"/>
            </p:cNvSpPr>
            <p:nvPr/>
          </p:nvSpPr>
          <p:spPr bwMode="auto">
            <a:xfrm>
              <a:off x="3383080" y="4028896"/>
              <a:ext cx="1747" cy="10148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95"/>
            <p:cNvSpPr>
              <a:spLocks noChangeShapeType="1"/>
            </p:cNvSpPr>
            <p:nvPr/>
          </p:nvSpPr>
          <p:spPr bwMode="auto">
            <a:xfrm>
              <a:off x="1427004" y="5558914"/>
              <a:ext cx="6773080" cy="12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6"/>
            <p:cNvSpPr>
              <a:spLocks noChangeShapeType="1"/>
            </p:cNvSpPr>
            <p:nvPr/>
          </p:nvSpPr>
          <p:spPr bwMode="auto">
            <a:xfrm>
              <a:off x="3555708" y="5560135"/>
              <a:ext cx="0" cy="1339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97"/>
            <p:cNvSpPr>
              <a:spLocks noChangeShapeType="1"/>
            </p:cNvSpPr>
            <p:nvPr/>
          </p:nvSpPr>
          <p:spPr bwMode="auto">
            <a:xfrm>
              <a:off x="4713229" y="5560135"/>
              <a:ext cx="0" cy="1339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98"/>
            <p:cNvSpPr>
              <a:spLocks noChangeShapeType="1"/>
            </p:cNvSpPr>
            <p:nvPr/>
          </p:nvSpPr>
          <p:spPr bwMode="auto">
            <a:xfrm>
              <a:off x="5875514" y="5560135"/>
              <a:ext cx="0" cy="1339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99"/>
            <p:cNvSpPr>
              <a:spLocks noChangeShapeType="1"/>
            </p:cNvSpPr>
            <p:nvPr/>
          </p:nvSpPr>
          <p:spPr bwMode="auto">
            <a:xfrm>
              <a:off x="7037799" y="5560135"/>
              <a:ext cx="0" cy="1339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00"/>
            <p:cNvSpPr>
              <a:spLocks noChangeShapeType="1"/>
            </p:cNvSpPr>
            <p:nvPr/>
          </p:nvSpPr>
          <p:spPr bwMode="auto">
            <a:xfrm>
              <a:off x="8200083" y="5560135"/>
              <a:ext cx="0" cy="1339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01"/>
            <p:cNvSpPr>
              <a:spLocks noChangeShapeType="1"/>
            </p:cNvSpPr>
            <p:nvPr/>
          </p:nvSpPr>
          <p:spPr bwMode="auto">
            <a:xfrm>
              <a:off x="1427418" y="5560135"/>
              <a:ext cx="0" cy="1339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2"/>
            <p:cNvSpPr>
              <a:spLocks noChangeShapeType="1"/>
            </p:cNvSpPr>
            <p:nvPr/>
          </p:nvSpPr>
          <p:spPr bwMode="auto">
            <a:xfrm>
              <a:off x="2394087" y="5560135"/>
              <a:ext cx="0" cy="1339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>
              <a:off x="2810884" y="1508461"/>
              <a:ext cx="2296" cy="2044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201055" y="1641428"/>
              <a:ext cx="1183550" cy="643312"/>
              <a:chOff x="594001" y="1414087"/>
              <a:chExt cx="1183550" cy="643312"/>
            </a:xfrm>
          </p:grpSpPr>
          <p:sp>
            <p:nvSpPr>
              <p:cNvPr id="121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23611"/>
                <a:ext cx="1169263" cy="6337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22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ASM</a:t>
                </a:r>
                <a:endPara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Venture Patrol</a:t>
                </a: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TBD</a:t>
                </a:r>
                <a:endParaRPr lang="en-US" altLang="en-US" sz="10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761102" y="3235515"/>
              <a:ext cx="765469" cy="513649"/>
              <a:chOff x="594001" y="1414087"/>
              <a:chExt cx="1183550" cy="648075"/>
            </a:xfrm>
          </p:grpSpPr>
          <p:sp>
            <p:nvSpPr>
              <p:cNvPr id="118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28374"/>
                <a:ext cx="1169263" cy="6337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19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ASPL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</a:t>
                </a:r>
              </a:p>
              <a:p>
                <a:pPr algn="ctr"/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Paul M.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876061" y="4393879"/>
              <a:ext cx="999305" cy="319476"/>
              <a:chOff x="3070285" y="3452813"/>
              <a:chExt cx="1166751" cy="319476"/>
            </a:xfrm>
          </p:grpSpPr>
          <p:sp>
            <p:nvSpPr>
              <p:cNvPr id="113" name="Text Box 13"/>
              <p:cNvSpPr txBox="1">
                <a:spLocks noChangeArrowheads="1"/>
              </p:cNvSpPr>
              <p:nvPr/>
            </p:nvSpPr>
            <p:spPr bwMode="auto">
              <a:xfrm>
                <a:off x="3084573" y="3467101"/>
                <a:ext cx="1152463" cy="3051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14" name="Text Box 13"/>
              <p:cNvSpPr txBox="1">
                <a:spLocks noChangeArrowheads="1"/>
              </p:cNvSpPr>
              <p:nvPr/>
            </p:nvSpPr>
            <p:spPr bwMode="auto">
              <a:xfrm>
                <a:off x="3070285" y="3452813"/>
                <a:ext cx="1152463" cy="30518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Flying Squirrels</a:t>
                </a: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PL – Dominic P.</a:t>
                </a:r>
                <a:endParaRPr lang="en-US" altLang="en-US" sz="10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128713" y="5008238"/>
              <a:ext cx="513317" cy="278563"/>
              <a:chOff x="594001" y="1414087"/>
              <a:chExt cx="1183550" cy="649439"/>
            </a:xfrm>
          </p:grpSpPr>
          <p:sp>
            <p:nvSpPr>
              <p:cNvPr id="110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29738"/>
                <a:ext cx="1169263" cy="6337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11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APL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265214" y="1640274"/>
              <a:ext cx="1102912" cy="644468"/>
              <a:chOff x="2730930" y="1422458"/>
              <a:chExt cx="1102912" cy="644468"/>
            </a:xfrm>
          </p:grpSpPr>
          <p:sp>
            <p:nvSpPr>
              <p:cNvPr id="92" name="Text Box 6"/>
              <p:cNvSpPr txBox="1">
                <a:spLocks noChangeArrowheads="1"/>
              </p:cNvSpPr>
              <p:nvPr/>
            </p:nvSpPr>
            <p:spPr bwMode="auto">
              <a:xfrm>
                <a:off x="2745218" y="1436746"/>
                <a:ext cx="1088624" cy="6301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93" name="Text Box 6"/>
              <p:cNvSpPr txBox="1">
                <a:spLocks noChangeArrowheads="1"/>
              </p:cNvSpPr>
              <p:nvPr/>
            </p:nvSpPr>
            <p:spPr bwMode="auto">
              <a:xfrm>
                <a:off x="2730930" y="1422458"/>
                <a:ext cx="1088624" cy="630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ASM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Quartermaster</a:t>
                </a: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Mr. Ryan</a:t>
                </a:r>
                <a:endParaRPr lang="en-US" altLang="en-US" sz="10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05262" y="5689393"/>
              <a:ext cx="775579" cy="300867"/>
              <a:chOff x="3070285" y="3452813"/>
              <a:chExt cx="1166751" cy="319476"/>
            </a:xfrm>
          </p:grpSpPr>
          <p:sp>
            <p:nvSpPr>
              <p:cNvPr id="81" name="Text Box 13"/>
              <p:cNvSpPr txBox="1">
                <a:spLocks noChangeArrowheads="1"/>
              </p:cNvSpPr>
              <p:nvPr/>
            </p:nvSpPr>
            <p:spPr bwMode="auto">
              <a:xfrm>
                <a:off x="3084573" y="3467101"/>
                <a:ext cx="1152463" cy="3051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2" name="Text Box 13"/>
              <p:cNvSpPr txBox="1">
                <a:spLocks noChangeArrowheads="1"/>
              </p:cNvSpPr>
              <p:nvPr/>
            </p:nvSpPr>
            <p:spPr bwMode="auto">
              <a:xfrm>
                <a:off x="3070285" y="3452813"/>
                <a:ext cx="1152463" cy="3051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Den Chief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117413" y="5689351"/>
              <a:ext cx="627364" cy="298187"/>
              <a:chOff x="594001" y="1414087"/>
              <a:chExt cx="1183550" cy="649439"/>
            </a:xfrm>
          </p:grpSpPr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29738"/>
                <a:ext cx="1169263" cy="6337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79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OA Rep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885232" y="5689335"/>
              <a:ext cx="1025257" cy="300052"/>
              <a:chOff x="594001" y="1414087"/>
              <a:chExt cx="1183550" cy="659915"/>
            </a:xfrm>
          </p:grpSpPr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40213"/>
                <a:ext cx="1169263" cy="63378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76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Instructor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042545" y="5689335"/>
              <a:ext cx="1025257" cy="300052"/>
              <a:chOff x="594001" y="1414087"/>
              <a:chExt cx="1183550" cy="659915"/>
            </a:xfrm>
          </p:grpSpPr>
          <p:sp>
            <p:nvSpPr>
              <p:cNvPr id="72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40213"/>
                <a:ext cx="1169263" cy="63378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73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Quartermaster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199843" y="5689335"/>
              <a:ext cx="1025257" cy="300052"/>
              <a:chOff x="594001" y="1414087"/>
              <a:chExt cx="1183550" cy="659915"/>
            </a:xfrm>
          </p:grpSpPr>
          <p:sp>
            <p:nvSpPr>
              <p:cNvPr id="69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40213"/>
                <a:ext cx="1169263" cy="63378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70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1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Scribe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361888" y="5689335"/>
              <a:ext cx="1025257" cy="300052"/>
              <a:chOff x="594001" y="1414087"/>
              <a:chExt cx="1183550" cy="659915"/>
            </a:xfrm>
          </p:grpSpPr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40213"/>
                <a:ext cx="1169263" cy="63378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7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Librarian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528706" y="5689334"/>
              <a:ext cx="1025257" cy="300052"/>
              <a:chOff x="594001" y="1414087"/>
              <a:chExt cx="1183550" cy="659915"/>
            </a:xfrm>
          </p:grpSpPr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40213"/>
                <a:ext cx="1169263" cy="63378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4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5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Historian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690754" y="5689335"/>
              <a:ext cx="1025257" cy="300052"/>
              <a:chOff x="594001" y="1414087"/>
              <a:chExt cx="1183550" cy="659915"/>
            </a:xfrm>
          </p:grpSpPr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40213"/>
                <a:ext cx="1169263" cy="63378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1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Chaplain Aide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26" name="Line 72"/>
            <p:cNvSpPr>
              <a:spLocks noChangeShapeType="1"/>
            </p:cNvSpPr>
            <p:nvPr/>
          </p:nvSpPr>
          <p:spPr bwMode="auto">
            <a:xfrm>
              <a:off x="3958637" y="1508461"/>
              <a:ext cx="2296" cy="2044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3412967" y="1640274"/>
              <a:ext cx="1102912" cy="644468"/>
              <a:chOff x="2730930" y="1422458"/>
              <a:chExt cx="1102912" cy="644468"/>
            </a:xfrm>
          </p:grpSpPr>
          <p:sp>
            <p:nvSpPr>
              <p:cNvPr id="128" name="Text Box 6"/>
              <p:cNvSpPr txBox="1">
                <a:spLocks noChangeArrowheads="1"/>
              </p:cNvSpPr>
              <p:nvPr/>
            </p:nvSpPr>
            <p:spPr bwMode="auto">
              <a:xfrm>
                <a:off x="2745218" y="1436746"/>
                <a:ext cx="1088624" cy="6301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29" name="Text Box 6"/>
              <p:cNvSpPr txBox="1">
                <a:spLocks noChangeArrowheads="1"/>
              </p:cNvSpPr>
              <p:nvPr/>
            </p:nvSpPr>
            <p:spPr bwMode="auto">
              <a:xfrm>
                <a:off x="2730930" y="1422458"/>
                <a:ext cx="1088624" cy="630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ASM</a:t>
                </a:r>
                <a:endPara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High Adventure</a:t>
                </a: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Mr. Ellenbogen</a:t>
                </a:r>
                <a:endParaRPr lang="en-US" altLang="en-US" sz="10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34" name="Line 72"/>
            <p:cNvSpPr>
              <a:spLocks noChangeShapeType="1"/>
            </p:cNvSpPr>
            <p:nvPr/>
          </p:nvSpPr>
          <p:spPr bwMode="auto">
            <a:xfrm>
              <a:off x="5406480" y="1508461"/>
              <a:ext cx="2296" cy="2044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4860810" y="1640274"/>
              <a:ext cx="1102912" cy="644468"/>
              <a:chOff x="2730930" y="1422458"/>
              <a:chExt cx="1102912" cy="644468"/>
            </a:xfrm>
          </p:grpSpPr>
          <p:sp>
            <p:nvSpPr>
              <p:cNvPr id="136" name="Text Box 6"/>
              <p:cNvSpPr txBox="1">
                <a:spLocks noChangeArrowheads="1"/>
              </p:cNvSpPr>
              <p:nvPr/>
            </p:nvSpPr>
            <p:spPr bwMode="auto">
              <a:xfrm>
                <a:off x="2745218" y="1436746"/>
                <a:ext cx="1088624" cy="6301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37" name="Text Box 6"/>
              <p:cNvSpPr txBox="1">
                <a:spLocks noChangeArrowheads="1"/>
              </p:cNvSpPr>
              <p:nvPr/>
            </p:nvSpPr>
            <p:spPr bwMode="auto">
              <a:xfrm>
                <a:off x="2730930" y="1422458"/>
                <a:ext cx="1088624" cy="630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ASM</a:t>
                </a:r>
                <a:endPara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Mr. Condell</a:t>
                </a:r>
                <a:endParaRPr lang="en-US" altLang="en-US" sz="10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122258" y="1630749"/>
              <a:ext cx="1102912" cy="644468"/>
              <a:chOff x="2730930" y="1422458"/>
              <a:chExt cx="1102912" cy="644468"/>
            </a:xfrm>
          </p:grpSpPr>
          <p:sp>
            <p:nvSpPr>
              <p:cNvPr id="142" name="Text Box 6"/>
              <p:cNvSpPr txBox="1">
                <a:spLocks noChangeArrowheads="1"/>
              </p:cNvSpPr>
              <p:nvPr/>
            </p:nvSpPr>
            <p:spPr bwMode="auto">
              <a:xfrm>
                <a:off x="2745218" y="1436746"/>
                <a:ext cx="1088624" cy="6301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43" name="Text Box 6"/>
              <p:cNvSpPr txBox="1">
                <a:spLocks noChangeArrowheads="1"/>
              </p:cNvSpPr>
              <p:nvPr/>
            </p:nvSpPr>
            <p:spPr bwMode="auto">
              <a:xfrm>
                <a:off x="2730930" y="1422458"/>
                <a:ext cx="1088624" cy="630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ASM</a:t>
                </a:r>
                <a:endPara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  <a:p>
                <a:pPr algn="ctr"/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Mr. Bromberg</a:t>
                </a:r>
                <a:endParaRPr lang="en-US" altLang="en-US" sz="10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46" name="Line 72"/>
            <p:cNvSpPr>
              <a:spLocks noChangeShapeType="1"/>
            </p:cNvSpPr>
            <p:nvPr/>
          </p:nvSpPr>
          <p:spPr bwMode="auto">
            <a:xfrm>
              <a:off x="6549488" y="1508461"/>
              <a:ext cx="2296" cy="2044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6003818" y="1640274"/>
              <a:ext cx="1102912" cy="644468"/>
              <a:chOff x="2730930" y="1422458"/>
              <a:chExt cx="1102912" cy="644468"/>
            </a:xfrm>
          </p:grpSpPr>
          <p:sp>
            <p:nvSpPr>
              <p:cNvPr id="148" name="Text Box 6"/>
              <p:cNvSpPr txBox="1">
                <a:spLocks noChangeArrowheads="1"/>
              </p:cNvSpPr>
              <p:nvPr/>
            </p:nvSpPr>
            <p:spPr bwMode="auto">
              <a:xfrm>
                <a:off x="2745218" y="1436746"/>
                <a:ext cx="1088624" cy="6301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49" name="Text Box 6"/>
              <p:cNvSpPr txBox="1">
                <a:spLocks noChangeArrowheads="1"/>
              </p:cNvSpPr>
              <p:nvPr/>
            </p:nvSpPr>
            <p:spPr bwMode="auto">
              <a:xfrm>
                <a:off x="2730930" y="1422458"/>
                <a:ext cx="1088624" cy="630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ASM</a:t>
                </a:r>
                <a:endPara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Administrator</a:t>
                </a: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Mr. Van Loon</a:t>
                </a:r>
                <a:endParaRPr lang="en-US" altLang="en-US" sz="10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5494885" y="679913"/>
              <a:ext cx="1102912" cy="644468"/>
              <a:chOff x="2730930" y="1422458"/>
              <a:chExt cx="1102912" cy="644468"/>
            </a:xfrm>
          </p:grpSpPr>
          <p:sp>
            <p:nvSpPr>
              <p:cNvPr id="156" name="Text Box 6"/>
              <p:cNvSpPr txBox="1">
                <a:spLocks noChangeArrowheads="1"/>
              </p:cNvSpPr>
              <p:nvPr/>
            </p:nvSpPr>
            <p:spPr bwMode="auto">
              <a:xfrm>
                <a:off x="2745218" y="1436746"/>
                <a:ext cx="1088624" cy="6301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57" name="Text Box 6"/>
              <p:cNvSpPr txBox="1">
                <a:spLocks noChangeArrowheads="1"/>
              </p:cNvSpPr>
              <p:nvPr/>
            </p:nvSpPr>
            <p:spPr bwMode="auto">
              <a:xfrm>
                <a:off x="2730930" y="1422458"/>
                <a:ext cx="1088624" cy="630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ASM</a:t>
                </a:r>
                <a:endPara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Training</a:t>
                </a: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Mr. Weinberg</a:t>
                </a:r>
                <a:endParaRPr lang="en-US" altLang="en-US" sz="10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6651496" y="679912"/>
              <a:ext cx="1102912" cy="644468"/>
              <a:chOff x="2730930" y="1422458"/>
              <a:chExt cx="1102912" cy="644468"/>
            </a:xfrm>
          </p:grpSpPr>
          <p:sp>
            <p:nvSpPr>
              <p:cNvPr id="159" name="Text Box 6"/>
              <p:cNvSpPr txBox="1">
                <a:spLocks noChangeArrowheads="1"/>
              </p:cNvSpPr>
              <p:nvPr/>
            </p:nvSpPr>
            <p:spPr bwMode="auto">
              <a:xfrm>
                <a:off x="2745218" y="1436746"/>
                <a:ext cx="1088624" cy="6301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60" name="Text Box 6"/>
              <p:cNvSpPr txBox="1">
                <a:spLocks noChangeArrowheads="1"/>
              </p:cNvSpPr>
              <p:nvPr/>
            </p:nvSpPr>
            <p:spPr bwMode="auto">
              <a:xfrm>
                <a:off x="2730930" y="1422458"/>
                <a:ext cx="1088624" cy="630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ASM</a:t>
                </a:r>
                <a:endPara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Outdoor </a:t>
                </a:r>
                <a:r>
                  <a:rPr lang="en-US" altLang="en-US" sz="1000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Coord</a:t>
                </a:r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.</a:t>
                </a: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Mr. Isaac</a:t>
                </a:r>
                <a:endParaRPr lang="en-US" altLang="en-US" sz="10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179388" y="491012"/>
              <a:ext cx="1102912" cy="535363"/>
              <a:chOff x="4002099" y="771524"/>
              <a:chExt cx="1102912" cy="317244"/>
            </a:xfrm>
          </p:grpSpPr>
          <p:sp>
            <p:nvSpPr>
              <p:cNvPr id="124" name="Text Box 4"/>
              <p:cNvSpPr txBox="1">
                <a:spLocks noChangeArrowheads="1"/>
              </p:cNvSpPr>
              <p:nvPr/>
            </p:nvSpPr>
            <p:spPr bwMode="auto">
              <a:xfrm>
                <a:off x="4016387" y="781049"/>
                <a:ext cx="1088624" cy="30771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25" name="Text Box 4"/>
              <p:cNvSpPr txBox="1">
                <a:spLocks noChangeArrowheads="1"/>
              </p:cNvSpPr>
              <p:nvPr/>
            </p:nvSpPr>
            <p:spPr bwMode="auto">
              <a:xfrm>
                <a:off x="4002099" y="771524"/>
                <a:ext cx="1088624" cy="3077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Scoutmaster</a:t>
                </a:r>
              </a:p>
              <a:p>
                <a:pPr algn="ctr"/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Mr. Kowalski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61" name="Line 75"/>
            <p:cNvSpPr>
              <a:spLocks noChangeShapeType="1"/>
            </p:cNvSpPr>
            <p:nvPr/>
          </p:nvSpPr>
          <p:spPr bwMode="auto">
            <a:xfrm>
              <a:off x="6041738" y="1310952"/>
              <a:ext cx="0" cy="2009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75"/>
            <p:cNvSpPr>
              <a:spLocks noChangeShapeType="1"/>
            </p:cNvSpPr>
            <p:nvPr/>
          </p:nvSpPr>
          <p:spPr bwMode="auto">
            <a:xfrm>
              <a:off x="7203788" y="1310963"/>
              <a:ext cx="0" cy="2009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4927968" y="3234057"/>
              <a:ext cx="766764" cy="510344"/>
              <a:chOff x="594001" y="1414087"/>
              <a:chExt cx="1183550" cy="648075"/>
            </a:xfrm>
          </p:grpSpPr>
          <p:sp>
            <p:nvSpPr>
              <p:cNvPr id="151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28374"/>
                <a:ext cx="1169263" cy="6337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52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ASPL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</a:t>
                </a:r>
              </a:p>
              <a:p>
                <a:pPr algn="ctr"/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Ryan M.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74" name="Line 81"/>
            <p:cNvSpPr>
              <a:spLocks noChangeShapeType="1"/>
            </p:cNvSpPr>
            <p:nvPr/>
          </p:nvSpPr>
          <p:spPr bwMode="auto">
            <a:xfrm>
              <a:off x="4349925" y="4028896"/>
              <a:ext cx="1747" cy="10148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4095558" y="5008238"/>
              <a:ext cx="513317" cy="278563"/>
              <a:chOff x="594001" y="1414087"/>
              <a:chExt cx="1183550" cy="649439"/>
            </a:xfrm>
          </p:grpSpPr>
          <p:sp>
            <p:nvSpPr>
              <p:cNvPr id="176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29738"/>
                <a:ext cx="1169263" cy="6337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77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APL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919048" y="4393879"/>
              <a:ext cx="875447" cy="319476"/>
              <a:chOff x="3070285" y="3452813"/>
              <a:chExt cx="1166751" cy="319476"/>
            </a:xfrm>
          </p:grpSpPr>
          <p:sp>
            <p:nvSpPr>
              <p:cNvPr id="108" name="Text Box 13"/>
              <p:cNvSpPr txBox="1">
                <a:spLocks noChangeArrowheads="1"/>
              </p:cNvSpPr>
              <p:nvPr/>
            </p:nvSpPr>
            <p:spPr bwMode="auto">
              <a:xfrm>
                <a:off x="3084573" y="3467101"/>
                <a:ext cx="1152463" cy="3051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09" name="Text Box 13"/>
              <p:cNvSpPr txBox="1">
                <a:spLocks noChangeArrowheads="1"/>
              </p:cNvSpPr>
              <p:nvPr/>
            </p:nvSpPr>
            <p:spPr bwMode="auto">
              <a:xfrm>
                <a:off x="3070285" y="3452813"/>
                <a:ext cx="1152463" cy="30518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Robot</a:t>
                </a: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PL – Frank M.</a:t>
                </a:r>
                <a:endParaRPr lang="en-US" altLang="en-US" sz="10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85" name="Line 81"/>
            <p:cNvSpPr>
              <a:spLocks noChangeShapeType="1"/>
            </p:cNvSpPr>
            <p:nvPr/>
          </p:nvSpPr>
          <p:spPr bwMode="auto">
            <a:xfrm>
              <a:off x="5259508" y="4028896"/>
              <a:ext cx="1747" cy="10148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5005141" y="5008238"/>
              <a:ext cx="513317" cy="278563"/>
              <a:chOff x="594001" y="1414087"/>
              <a:chExt cx="1183550" cy="649439"/>
            </a:xfrm>
          </p:grpSpPr>
          <p:sp>
            <p:nvSpPr>
              <p:cNvPr id="187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29738"/>
                <a:ext cx="1169263" cy="6337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88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APL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4833478" y="4393879"/>
              <a:ext cx="875447" cy="319476"/>
              <a:chOff x="3070285" y="3452813"/>
              <a:chExt cx="1166751" cy="319476"/>
            </a:xfrm>
          </p:grpSpPr>
          <p:sp>
            <p:nvSpPr>
              <p:cNvPr id="180" name="Text Box 13"/>
              <p:cNvSpPr txBox="1">
                <a:spLocks noChangeArrowheads="1"/>
              </p:cNvSpPr>
              <p:nvPr/>
            </p:nvSpPr>
            <p:spPr bwMode="auto">
              <a:xfrm>
                <a:off x="3084573" y="3467101"/>
                <a:ext cx="1152463" cy="3051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81" name="Text Box 13"/>
              <p:cNvSpPr txBox="1">
                <a:spLocks noChangeArrowheads="1"/>
              </p:cNvSpPr>
              <p:nvPr/>
            </p:nvSpPr>
            <p:spPr bwMode="auto">
              <a:xfrm>
                <a:off x="3070285" y="3452813"/>
                <a:ext cx="1152463" cy="30518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Cobra</a:t>
                </a: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PL – Anthony C.</a:t>
                </a:r>
                <a:endParaRPr lang="en-US" altLang="en-US" sz="10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90" name="Line 81"/>
            <p:cNvSpPr>
              <a:spLocks noChangeShapeType="1"/>
            </p:cNvSpPr>
            <p:nvPr/>
          </p:nvSpPr>
          <p:spPr bwMode="auto">
            <a:xfrm>
              <a:off x="6192939" y="4038395"/>
              <a:ext cx="1747" cy="10148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5938572" y="5017737"/>
              <a:ext cx="513317" cy="278563"/>
              <a:chOff x="594001" y="1414087"/>
              <a:chExt cx="1183550" cy="649439"/>
            </a:xfrm>
          </p:grpSpPr>
          <p:sp>
            <p:nvSpPr>
              <p:cNvPr id="192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29738"/>
                <a:ext cx="1169263" cy="6337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93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APL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5752664" y="4393878"/>
              <a:ext cx="875447" cy="319476"/>
              <a:chOff x="3070285" y="3452813"/>
              <a:chExt cx="1166751" cy="319476"/>
            </a:xfrm>
          </p:grpSpPr>
          <p:sp>
            <p:nvSpPr>
              <p:cNvPr id="196" name="Text Box 13"/>
              <p:cNvSpPr txBox="1">
                <a:spLocks noChangeArrowheads="1"/>
              </p:cNvSpPr>
              <p:nvPr/>
            </p:nvSpPr>
            <p:spPr bwMode="auto">
              <a:xfrm>
                <a:off x="3084573" y="3467101"/>
                <a:ext cx="1152463" cy="3051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97" name="Text Box 13"/>
              <p:cNvSpPr txBox="1">
                <a:spLocks noChangeArrowheads="1"/>
              </p:cNvSpPr>
              <p:nvPr/>
            </p:nvSpPr>
            <p:spPr bwMode="auto">
              <a:xfrm>
                <a:off x="3070285" y="3452813"/>
                <a:ext cx="1152463" cy="30518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Coyote</a:t>
                </a: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PL – Ken D.</a:t>
                </a:r>
                <a:endParaRPr lang="en-US" altLang="en-US" sz="10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01" name="Line 81"/>
            <p:cNvSpPr>
              <a:spLocks noChangeShapeType="1"/>
            </p:cNvSpPr>
            <p:nvPr/>
          </p:nvSpPr>
          <p:spPr bwMode="auto">
            <a:xfrm>
              <a:off x="7093053" y="4033632"/>
              <a:ext cx="1747" cy="10148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6838686" y="5012974"/>
              <a:ext cx="513317" cy="278563"/>
              <a:chOff x="594001" y="1414087"/>
              <a:chExt cx="1183550" cy="649439"/>
            </a:xfrm>
          </p:grpSpPr>
          <p:sp>
            <p:nvSpPr>
              <p:cNvPr id="203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29738"/>
                <a:ext cx="1169263" cy="6337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04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APL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6671818" y="4393879"/>
              <a:ext cx="875447" cy="319476"/>
              <a:chOff x="3070285" y="3452813"/>
              <a:chExt cx="1166751" cy="319476"/>
            </a:xfrm>
          </p:grpSpPr>
          <p:sp>
            <p:nvSpPr>
              <p:cNvPr id="199" name="Text Box 13"/>
              <p:cNvSpPr txBox="1">
                <a:spLocks noChangeArrowheads="1"/>
              </p:cNvSpPr>
              <p:nvPr/>
            </p:nvSpPr>
            <p:spPr bwMode="auto">
              <a:xfrm>
                <a:off x="3084573" y="3467101"/>
                <a:ext cx="1152463" cy="3051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00" name="Text Box 13"/>
              <p:cNvSpPr txBox="1">
                <a:spLocks noChangeArrowheads="1"/>
              </p:cNvSpPr>
              <p:nvPr/>
            </p:nvSpPr>
            <p:spPr bwMode="auto">
              <a:xfrm>
                <a:off x="3070285" y="3452813"/>
                <a:ext cx="1152463" cy="30518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Dragons</a:t>
                </a: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PL – Jared I.</a:t>
                </a:r>
                <a:endParaRPr lang="en-US" altLang="en-US" sz="10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7691002" y="4393879"/>
              <a:ext cx="875447" cy="319476"/>
              <a:chOff x="3070285" y="3452813"/>
              <a:chExt cx="1166751" cy="319476"/>
            </a:xfrm>
          </p:grpSpPr>
          <p:sp>
            <p:nvSpPr>
              <p:cNvPr id="207" name="Text Box 13"/>
              <p:cNvSpPr txBox="1">
                <a:spLocks noChangeArrowheads="1"/>
              </p:cNvSpPr>
              <p:nvPr/>
            </p:nvSpPr>
            <p:spPr bwMode="auto">
              <a:xfrm>
                <a:off x="3084573" y="3467101"/>
                <a:ext cx="1152463" cy="3051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08" name="Text Box 13"/>
              <p:cNvSpPr txBox="1">
                <a:spLocks noChangeArrowheads="1"/>
              </p:cNvSpPr>
              <p:nvPr/>
            </p:nvSpPr>
            <p:spPr bwMode="auto">
              <a:xfrm>
                <a:off x="3070285" y="3452813"/>
                <a:ext cx="1152463" cy="30518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Venture Patrol</a:t>
                </a: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PL – TBD</a:t>
                </a:r>
                <a:endParaRPr lang="en-US" altLang="en-US" sz="10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210" name="Elbow Connector 209"/>
            <p:cNvCxnSpPr>
              <a:stCxn id="208" idx="0"/>
            </p:cNvCxnSpPr>
            <p:nvPr/>
          </p:nvCxnSpPr>
          <p:spPr>
            <a:xfrm rot="16200000" flipV="1">
              <a:off x="7712676" y="3983189"/>
              <a:ext cx="364378" cy="457001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Elbow Connector 217"/>
            <p:cNvCxnSpPr>
              <a:stCxn id="120" idx="0"/>
              <a:endCxn id="153" idx="0"/>
            </p:cNvCxnSpPr>
            <p:nvPr/>
          </p:nvCxnSpPr>
          <p:spPr>
            <a:xfrm rot="5400000" flipH="1" flipV="1">
              <a:off x="4722240" y="2651034"/>
              <a:ext cx="1458" cy="1167505"/>
            </a:xfrm>
            <a:prstGeom prst="bentConnector3">
              <a:avLst>
                <a:gd name="adj1" fmla="val 728607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Line 72"/>
            <p:cNvSpPr>
              <a:spLocks noChangeShapeType="1"/>
            </p:cNvSpPr>
            <p:nvPr/>
          </p:nvSpPr>
          <p:spPr bwMode="auto">
            <a:xfrm flipH="1">
              <a:off x="4718179" y="2930014"/>
              <a:ext cx="187" cy="2068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133614" y="2527638"/>
              <a:ext cx="1183550" cy="502389"/>
              <a:chOff x="594001" y="1414087"/>
              <a:chExt cx="1183550" cy="649439"/>
            </a:xfrm>
          </p:grpSpPr>
          <p:sp>
            <p:nvSpPr>
              <p:cNvPr id="115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29738"/>
                <a:ext cx="1169263" cy="6337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91440" rIns="0" bIns="9144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16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91440" rIns="0" bIns="91440"/>
              <a:lstStyle/>
              <a:p>
                <a:endParaRPr lang="en-US"/>
              </a:p>
            </p:txBody>
          </p: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45720" rIns="0" bIns="9144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SPL</a:t>
                </a:r>
                <a:endPara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Josh I.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25" name="Line 72"/>
            <p:cNvSpPr>
              <a:spLocks noChangeShapeType="1"/>
            </p:cNvSpPr>
            <p:nvPr/>
          </p:nvSpPr>
          <p:spPr bwMode="auto">
            <a:xfrm flipV="1">
              <a:off x="4513578" y="3487227"/>
              <a:ext cx="4286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72"/>
            <p:cNvSpPr>
              <a:spLocks noChangeShapeType="1"/>
            </p:cNvSpPr>
            <p:nvPr/>
          </p:nvSpPr>
          <p:spPr bwMode="auto">
            <a:xfrm>
              <a:off x="4727891" y="3482464"/>
              <a:ext cx="2" cy="552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72"/>
            <p:cNvSpPr>
              <a:spLocks noChangeShapeType="1"/>
            </p:cNvSpPr>
            <p:nvPr/>
          </p:nvSpPr>
          <p:spPr bwMode="auto">
            <a:xfrm flipH="1">
              <a:off x="1879729" y="4211127"/>
              <a:ext cx="187" cy="2068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522718" y="3774775"/>
              <a:ext cx="725529" cy="504823"/>
              <a:chOff x="594001" y="1414087"/>
              <a:chExt cx="1183550" cy="649439"/>
            </a:xfrm>
          </p:grpSpPr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29738"/>
                <a:ext cx="1169263" cy="6337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4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Troop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Guide(s)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1442487" y="4393879"/>
              <a:ext cx="875447" cy="319476"/>
              <a:chOff x="3070285" y="3452813"/>
              <a:chExt cx="1166751" cy="319476"/>
            </a:xfrm>
          </p:grpSpPr>
          <p:sp>
            <p:nvSpPr>
              <p:cNvPr id="183" name="Text Box 13"/>
              <p:cNvSpPr txBox="1">
                <a:spLocks noChangeArrowheads="1"/>
              </p:cNvSpPr>
              <p:nvPr/>
            </p:nvSpPr>
            <p:spPr bwMode="auto">
              <a:xfrm>
                <a:off x="3084573" y="3467101"/>
                <a:ext cx="1152463" cy="3051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84" name="Text Box 13"/>
              <p:cNvSpPr txBox="1">
                <a:spLocks noChangeArrowheads="1"/>
              </p:cNvSpPr>
              <p:nvPr/>
            </p:nvSpPr>
            <p:spPr bwMode="auto">
              <a:xfrm>
                <a:off x="3070285" y="3452813"/>
                <a:ext cx="1152463" cy="30518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New Scout</a:t>
                </a: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PL – TBD</a:t>
                </a:r>
                <a:endParaRPr lang="en-US" altLang="en-US" sz="10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28" name="Line 72"/>
            <p:cNvSpPr>
              <a:spLocks noChangeShapeType="1"/>
            </p:cNvSpPr>
            <p:nvPr/>
          </p:nvSpPr>
          <p:spPr bwMode="auto">
            <a:xfrm>
              <a:off x="2580004" y="4029956"/>
              <a:ext cx="1" cy="15430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29" name="Elbow Connector 228"/>
            <p:cNvCxnSpPr>
              <a:endCxn id="82" idx="0"/>
            </p:cNvCxnSpPr>
            <p:nvPr/>
          </p:nvCxnSpPr>
          <p:spPr>
            <a:xfrm rot="10800000" flipV="1">
              <a:off x="588303" y="5558913"/>
              <a:ext cx="1020152" cy="130479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Elbow Connector 232"/>
            <p:cNvCxnSpPr>
              <a:stCxn id="143" idx="0"/>
              <a:endCxn id="123" idx="0"/>
            </p:cNvCxnSpPr>
            <p:nvPr/>
          </p:nvCxnSpPr>
          <p:spPr>
            <a:xfrm rot="16200000" flipH="1">
              <a:off x="4720788" y="-1423470"/>
              <a:ext cx="10679" cy="6119117"/>
            </a:xfrm>
            <a:prstGeom prst="bentConnector3">
              <a:avLst>
                <a:gd name="adj1" fmla="val -1070325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Line 72"/>
            <p:cNvSpPr>
              <a:spLocks noChangeShapeType="1"/>
            </p:cNvSpPr>
            <p:nvPr/>
          </p:nvSpPr>
          <p:spPr bwMode="auto">
            <a:xfrm flipH="1">
              <a:off x="2212406" y="1325051"/>
              <a:ext cx="187" cy="1973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72"/>
            <p:cNvSpPr>
              <a:spLocks noChangeShapeType="1"/>
            </p:cNvSpPr>
            <p:nvPr/>
          </p:nvSpPr>
          <p:spPr bwMode="auto">
            <a:xfrm flipH="1">
              <a:off x="3398940" y="1315526"/>
              <a:ext cx="187" cy="1973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2850864" y="679912"/>
              <a:ext cx="1102912" cy="644468"/>
              <a:chOff x="2730930" y="1422458"/>
              <a:chExt cx="1102912" cy="644468"/>
            </a:xfrm>
          </p:grpSpPr>
          <p:sp>
            <p:nvSpPr>
              <p:cNvPr id="170" name="Text Box 6"/>
              <p:cNvSpPr txBox="1">
                <a:spLocks noChangeArrowheads="1"/>
              </p:cNvSpPr>
              <p:nvPr/>
            </p:nvSpPr>
            <p:spPr bwMode="auto">
              <a:xfrm>
                <a:off x="2745218" y="1436746"/>
                <a:ext cx="1088624" cy="6301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71" name="Text Box 6"/>
              <p:cNvSpPr txBox="1">
                <a:spLocks noChangeArrowheads="1"/>
              </p:cNvSpPr>
              <p:nvPr/>
            </p:nvSpPr>
            <p:spPr bwMode="auto">
              <a:xfrm>
                <a:off x="2730930" y="1422458"/>
                <a:ext cx="1088624" cy="630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ASM</a:t>
                </a:r>
                <a:endPara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Mr. Zambito</a:t>
                </a:r>
              </a:p>
            </p:txBody>
          </p:sp>
        </p:grpSp>
        <p:grpSp>
          <p:nvGrpSpPr>
            <p:cNvPr id="238" name="Group 237"/>
            <p:cNvGrpSpPr/>
            <p:nvPr/>
          </p:nvGrpSpPr>
          <p:grpSpPr>
            <a:xfrm>
              <a:off x="308251" y="5142163"/>
              <a:ext cx="1025257" cy="300052"/>
              <a:chOff x="594001" y="1414087"/>
              <a:chExt cx="1183550" cy="659915"/>
            </a:xfrm>
          </p:grpSpPr>
          <p:sp>
            <p:nvSpPr>
              <p:cNvPr id="239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40213"/>
                <a:ext cx="1169263" cy="63378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40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41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Webmaster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1446604" y="5142163"/>
              <a:ext cx="1025257" cy="300052"/>
              <a:chOff x="594001" y="1414087"/>
              <a:chExt cx="1183550" cy="659915"/>
            </a:xfrm>
          </p:grpSpPr>
          <p:sp>
            <p:nvSpPr>
              <p:cNvPr id="243" name="Text Box 7"/>
              <p:cNvSpPr txBox="1">
                <a:spLocks noChangeArrowheads="1"/>
              </p:cNvSpPr>
              <p:nvPr/>
            </p:nvSpPr>
            <p:spPr bwMode="auto">
              <a:xfrm>
                <a:off x="608288" y="1440213"/>
                <a:ext cx="1169263" cy="63378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44" name="Line 68"/>
              <p:cNvSpPr>
                <a:spLocks noChangeShapeType="1"/>
              </p:cNvSpPr>
              <p:nvPr/>
            </p:nvSpPr>
            <p:spPr bwMode="auto">
              <a:xfrm>
                <a:off x="674640" y="2016808"/>
                <a:ext cx="1048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45" name="Text Box 7"/>
              <p:cNvSpPr txBox="1">
                <a:spLocks noChangeArrowheads="1"/>
              </p:cNvSpPr>
              <p:nvPr/>
            </p:nvSpPr>
            <p:spPr bwMode="auto">
              <a:xfrm>
                <a:off x="594001" y="1414087"/>
                <a:ext cx="1169263" cy="6337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Bugler</a:t>
                </a:r>
                <a:endPara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46" name="Line 102"/>
            <p:cNvSpPr>
              <a:spLocks noChangeShapeType="1"/>
            </p:cNvSpPr>
            <p:nvPr/>
          </p:nvSpPr>
          <p:spPr bwMode="auto">
            <a:xfrm>
              <a:off x="817595" y="5426226"/>
              <a:ext cx="0" cy="1339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102"/>
            <p:cNvSpPr>
              <a:spLocks noChangeShapeType="1"/>
            </p:cNvSpPr>
            <p:nvPr/>
          </p:nvSpPr>
          <p:spPr bwMode="auto">
            <a:xfrm>
              <a:off x="1955832" y="5430988"/>
              <a:ext cx="0" cy="1339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1668982" y="683021"/>
              <a:ext cx="1102912" cy="644468"/>
              <a:chOff x="2730930" y="1422458"/>
              <a:chExt cx="1102912" cy="644468"/>
            </a:xfrm>
          </p:grpSpPr>
          <p:sp>
            <p:nvSpPr>
              <p:cNvPr id="250" name="Text Box 6"/>
              <p:cNvSpPr txBox="1">
                <a:spLocks noChangeArrowheads="1"/>
              </p:cNvSpPr>
              <p:nvPr/>
            </p:nvSpPr>
            <p:spPr bwMode="auto">
              <a:xfrm>
                <a:off x="2745218" y="1436746"/>
                <a:ext cx="1088624" cy="6301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endParaRPr lang="en-US" altLang="en-US" sz="1200" cap="all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51" name="Text Box 6"/>
              <p:cNvSpPr txBox="1">
                <a:spLocks noChangeArrowheads="1"/>
              </p:cNvSpPr>
              <p:nvPr/>
            </p:nvSpPr>
            <p:spPr bwMode="auto">
              <a:xfrm>
                <a:off x="2730930" y="1422458"/>
                <a:ext cx="1088624" cy="630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1942 report" pitchFamily="1" charset="0"/>
                  </a:defRPr>
                </a:lvl9pPr>
              </a:lstStyle>
              <a:p>
                <a:pPr algn="ctr"/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ASM</a:t>
                </a:r>
                <a:endPara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New Scout Patrol</a:t>
                </a:r>
              </a:p>
              <a:p>
                <a:pPr algn="ctr"/>
                <a:r>
                  <a:rPr lang="en-US" altLang="en-US" sz="1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TBD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1163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74" y="218654"/>
            <a:ext cx="8235950" cy="490537"/>
          </a:xfrm>
        </p:spPr>
        <p:txBody>
          <a:bodyPr/>
          <a:lstStyle/>
          <a:p>
            <a:r>
              <a:rPr lang="en-US" sz="2800" dirty="0" smtClean="0">
                <a:latin typeface="Cambria" panose="02040503050406030204" pitchFamily="18" charset="0"/>
              </a:rPr>
              <a:t>Scout Positions</a:t>
            </a:r>
            <a:endParaRPr lang="en-US" sz="2800" dirty="0">
              <a:latin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3412" y="848826"/>
            <a:ext cx="2926045" cy="821354"/>
            <a:chOff x="183412" y="848826"/>
            <a:chExt cx="2926045" cy="821354"/>
          </a:xfrm>
        </p:grpSpPr>
        <p:pic>
          <p:nvPicPr>
            <p:cNvPr id="1026" name="Picture 2" descr="http://www.troop16bsa.com/Pages/Images/Leadership%20Positions/Senior%20Patrol%20Leader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12" y="848826"/>
              <a:ext cx="814962" cy="82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982080" y="1066353"/>
              <a:ext cx="21273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Cambria" panose="02040503050406030204" pitchFamily="18" charset="0"/>
                </a:rPr>
                <a:t>Senior Patrol Leader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9364" y="1660883"/>
            <a:ext cx="3447346" cy="830423"/>
            <a:chOff x="179364" y="1660883"/>
            <a:chExt cx="3447346" cy="830423"/>
          </a:xfrm>
        </p:grpSpPr>
        <p:pic>
          <p:nvPicPr>
            <p:cNvPr id="1028" name="Picture 4" descr="http://ts3.mm.bing.net/th?id=HN.607988071850050777&amp;pid=1.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64" y="1660883"/>
              <a:ext cx="817293" cy="83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975856" y="1881227"/>
              <a:ext cx="2650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Assistant Sr. </a:t>
              </a:r>
              <a:r>
                <a:rPr lang="en-US" sz="1600" b="1" dirty="0">
                  <a:latin typeface="Cambria" panose="02040503050406030204" pitchFamily="18" charset="0"/>
                </a:rPr>
                <a:t>Patrol Leader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3935" y="2506601"/>
            <a:ext cx="2237654" cy="756757"/>
            <a:chOff x="223935" y="2506601"/>
            <a:chExt cx="2237654" cy="756757"/>
          </a:xfrm>
        </p:grpSpPr>
        <p:pic>
          <p:nvPicPr>
            <p:cNvPr id="1030" name="Picture 6" descr="http://troop505.files.wordpress.com/2010/03/patrol-lead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35" y="2506601"/>
              <a:ext cx="768281" cy="756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994521" y="2692989"/>
              <a:ext cx="1467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Patrol </a:t>
              </a:r>
              <a:r>
                <a:rPr lang="en-US" sz="1600" b="1" dirty="0">
                  <a:latin typeface="Cambria" panose="02040503050406030204" pitchFamily="18" charset="0"/>
                </a:rPr>
                <a:t>Leader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4604" y="3347507"/>
            <a:ext cx="3169928" cy="805799"/>
            <a:chOff x="214604" y="3347507"/>
            <a:chExt cx="3169928" cy="805799"/>
          </a:xfrm>
        </p:grpSpPr>
        <p:pic>
          <p:nvPicPr>
            <p:cNvPr id="1032" name="Picture 8" descr="http://www.troop17bsa.com/uploads/4/5/8/4/4584404/7821645_orig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04" y="3347507"/>
              <a:ext cx="805799" cy="805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006958" y="3554516"/>
              <a:ext cx="23775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Assistant Patrol </a:t>
              </a:r>
              <a:r>
                <a:rPr lang="en-US" sz="1600" b="1" dirty="0">
                  <a:latin typeface="Cambria" panose="02040503050406030204" pitchFamily="18" charset="0"/>
                </a:rPr>
                <a:t>Leader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6613" y="4188185"/>
            <a:ext cx="2171616" cy="853633"/>
            <a:chOff x="186613" y="4188185"/>
            <a:chExt cx="2171616" cy="853633"/>
          </a:xfrm>
        </p:grpSpPr>
        <p:pic>
          <p:nvPicPr>
            <p:cNvPr id="1034" name="Picture 10" descr="http://www.troop16bsa.com/Pages/Images/Leadership%20Positions/Troop%20Guid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13" y="4188185"/>
              <a:ext cx="839754" cy="853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006962" y="4412933"/>
              <a:ext cx="13512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Troop Guide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2596" y="5037208"/>
            <a:ext cx="2352620" cy="765051"/>
            <a:chOff x="242596" y="5037208"/>
            <a:chExt cx="2352620" cy="765051"/>
          </a:xfrm>
        </p:grpSpPr>
        <p:pic>
          <p:nvPicPr>
            <p:cNvPr id="1036" name="Picture 12" descr="http://www.bsatroop103.org/leadership/images/Quartermaste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96" y="5037208"/>
              <a:ext cx="755777" cy="765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000741" y="5237135"/>
              <a:ext cx="15944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Quartermaster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5272" y="5853903"/>
            <a:ext cx="1551347" cy="809489"/>
            <a:chOff x="205272" y="5853903"/>
            <a:chExt cx="1551347" cy="809489"/>
          </a:xfrm>
        </p:grpSpPr>
        <p:pic>
          <p:nvPicPr>
            <p:cNvPr id="1038" name="Picture 14" descr="http://www.troop16bsa.com/Pages/Images/Leadership%20Positions/Troop%20Scribe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72" y="5853903"/>
              <a:ext cx="793103" cy="809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978970" y="6064433"/>
              <a:ext cx="7776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Scribe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24722" y="861486"/>
            <a:ext cx="3121811" cy="752710"/>
            <a:chOff x="4873843" y="861486"/>
            <a:chExt cx="3121811" cy="752710"/>
          </a:xfrm>
        </p:grpSpPr>
        <p:pic>
          <p:nvPicPr>
            <p:cNvPr id="1040" name="Picture 16" descr="http://ts1.mm.bing.net/th?&amp;id=HN.608025639932530084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843" y="861486"/>
              <a:ext cx="752710" cy="752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622504" y="1050784"/>
              <a:ext cx="23731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Order of the Arrow Rep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04050" y="1670209"/>
            <a:ext cx="1845557" cy="765088"/>
            <a:chOff x="4853171" y="1679533"/>
            <a:chExt cx="1845557" cy="765088"/>
          </a:xfrm>
        </p:grpSpPr>
        <p:pic>
          <p:nvPicPr>
            <p:cNvPr id="1042" name="Picture 18" descr="http://www.troop17bsa.com/uploads/4/5/8/4/4584404/3631206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171" y="1679533"/>
              <a:ext cx="765088" cy="76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625614" y="1884318"/>
              <a:ext cx="10731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Historian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79237" y="2510096"/>
            <a:ext cx="1879187" cy="830322"/>
            <a:chOff x="4828358" y="1940905"/>
            <a:chExt cx="1879187" cy="830322"/>
          </a:xfrm>
        </p:grpSpPr>
        <p:pic>
          <p:nvPicPr>
            <p:cNvPr id="1044" name="Picture 20" descr="http://www.troop16bsa.com/Pages/Images/Leadership%20Positions/Troop%20Librarian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358" y="1940905"/>
              <a:ext cx="814354" cy="830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628724" y="2148688"/>
              <a:ext cx="10788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Librarian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91688" y="3353362"/>
            <a:ext cx="1928547" cy="808185"/>
            <a:chOff x="4840809" y="2784171"/>
            <a:chExt cx="1928547" cy="808185"/>
          </a:xfrm>
        </p:grpSpPr>
        <p:pic>
          <p:nvPicPr>
            <p:cNvPr id="1046" name="Picture 22" descr="http://www.troop16bsa.com/Pages/Images/Leadership%20Positions/Instructor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809" y="2784171"/>
              <a:ext cx="794882" cy="808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5622504" y="2982221"/>
              <a:ext cx="11468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Instructor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15303" y="4161571"/>
            <a:ext cx="2260030" cy="765110"/>
            <a:chOff x="4873755" y="3620312"/>
            <a:chExt cx="2260030" cy="765110"/>
          </a:xfrm>
        </p:grpSpPr>
        <p:pic>
          <p:nvPicPr>
            <p:cNvPr id="1048" name="Picture 24" descr="http://4.bp.blogspot.com/_E-YyeSOZojI/TIhEQiz3VHI/AAAAAAAAA6c/7tilKqLzz9E/s1600/ChaplainAidePatch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755" y="3620312"/>
              <a:ext cx="765110" cy="76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5644275" y="3806425"/>
              <a:ext cx="14895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Chaplain Aide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27" name="AutoShape 26" descr="http://scoutlander.com/MediaVaults/imagevault/o97pc63dg513262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8" descr="http://scoutlander.com/MediaVaults/imagevault/o97pc63dg5132622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025023" y="4976836"/>
            <a:ext cx="1868126" cy="770877"/>
            <a:chOff x="4874144" y="4454300"/>
            <a:chExt cx="1868126" cy="770877"/>
          </a:xfrm>
        </p:grpSpPr>
        <p:pic>
          <p:nvPicPr>
            <p:cNvPr id="1054" name="Picture 30" descr="http://ts2.mm.bing.net/th?id=HN.608053720414357071&amp;pid=1.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144" y="4454300"/>
              <a:ext cx="770877" cy="77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5656716" y="4639960"/>
              <a:ext cx="10855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Den Chief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02548" y="5800750"/>
            <a:ext cx="3327983" cy="814712"/>
            <a:chOff x="4002548" y="5278214"/>
            <a:chExt cx="3327983" cy="814712"/>
          </a:xfrm>
        </p:grpSpPr>
        <p:pic>
          <p:nvPicPr>
            <p:cNvPr id="1056" name="Picture 32" descr="http://www.troop254lenoir.org/wp-content/uploads/2011/07/junior-assistant-scoutmaster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548" y="5278214"/>
              <a:ext cx="804920" cy="814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45"/>
            <p:cNvSpPr/>
            <p:nvPr/>
          </p:nvSpPr>
          <p:spPr>
            <a:xfrm>
              <a:off x="4816958" y="5498394"/>
              <a:ext cx="25135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Jr. Assistant Scoutmaster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44408" y="1648520"/>
            <a:ext cx="2080882" cy="805478"/>
            <a:chOff x="6444408" y="1303273"/>
            <a:chExt cx="2080882" cy="805478"/>
          </a:xfrm>
        </p:grpSpPr>
        <p:pic>
          <p:nvPicPr>
            <p:cNvPr id="1058" name="Picture 34" descr="http://i.ebayimg.com/00/s/NTA1WDUwNQ==/z/-Z4AAOxywXFScSo5/$T2eC16N,%21y0FI,LH3qZUBScSo5HZSQ%7E%7E60_35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408" y="1303273"/>
              <a:ext cx="805478" cy="805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48"/>
            <p:cNvSpPr/>
            <p:nvPr/>
          </p:nvSpPr>
          <p:spPr>
            <a:xfrm>
              <a:off x="7261546" y="1532848"/>
              <a:ext cx="12637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Webmaster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32" name="AutoShape 36" descr="data:image/jpeg;base64,/9j/4AAQSkZJRgABAQAAAQABAAD/2wBDAAMCAgMCAgMDAwMEAwMEBQgFBQQEBQoHBwYIDAoMDAsKCwsNDhIQDQ4RDgsLEBYQERMUFRUVDA8XGBYUGBIUFRT/2wBDAQMEBAUEBQkFBQkUDQsNFBQUFBQUFBQUFBQUFBQUFBQUFBQUFBQUFBQUFBQUFBQUFBQUFBQUFBQUFBQUFBQUFBT/wAARCACsAK4DASIAAhEBAxEB/8QAHQAAAAcBAQEAAAAAAAAAAAAAAgMEBQYHCAEACf/EAEEQAAIBAgUCBAUBBgMHAwUAAAECEQMEAAUSITEGQQcTIlEUMkJhcYEIFSNSYnKRodEzgpKiscHwFhfhGCQlQ/H/xAAbAQABBQEBAAAAAAAAAAAAAAAFAAECAwQGB//EADQRAAEEAQIDBQYGAgMAAAAAAAEAAgMRBCExBRJBExRRYZEiMlKBwdEVcaGx4fAjM0OS8f/aAAwDAQACEQMRAD8A+klSpzvglqmOM8zscFt33xNVkoL1MENU3O+O1D+cJqlbRJJgYSjSOdwe/fBb3IoRqMbYiXWHiPlXR+X1brMLmnRpqDBdwNR9hjMHU3j71n4t5k+V9FZXWy2w8zyq2aXtIg05OxVeWA+3Yd5xRLOyEe2VdHC6Q0AtK9eeM3TnQdjWr5nmNK3dFLBDDMY7QDOKBzb9ta86nuWs+hOj73OKgl1uq9Eii6qPWUMeoryV5gH2xGrjwS6Z6VayzXrrM7nqbPnLOlNWqtd1fLIdjbW9M+p1lWAIT0z6u2H1vGKpk1CtbZHkdllNIGoqV74Gsbgq8K/l0yNOpQZV2DqSJJB3AT8UcSeyCKxYYH+wqO31h4+eLtZrfML7LcgsajxUp2iiq0gSoOkcFdJB5nkbbstv+w9Xz57bNs36tcPWdHpG4thTDq7DbWQPmZY1bSWgESMO1z4h5w2UhbjqPN6NsPQKi3C2gUF/MRZpaTswCq2rUV1D1bjEXzq/y/LLDz8yp2dogBUtXpqwE1dWkq8gN5hU7fK0dmGBj8yeTQuWsRRMT2v7Ifh9QqeTV6/ax89kVA2aW5Bdiy6J9yw0g9iCDvwnH7Hnh/nVxl6ZL11RepVoLFNMxotUd3RmWpBPpkU2hf6SOd8MeW9cZHm9xc0re8y5LinrZgFRHjWGZhsDp1erYGJY9t19pn1C+zq8yamjVK1kqCvRubQQhbidiCQQdxIJ/ug1GaYXZOiX+LROj/sV5xY3VxX6d6u8tIp6XoBK+kPTDFmieZVgOYYH6d3G2T9ovwmqN5FvZ9U5dafxPMApoWHl6nO8afljfn7Yj1e6y7JGVptcrDnyRUo1zaTKFVUMhUsdBKqCZCHaCmJRlXiH1BkRp+TnGY/DO1Sp5N55d1QYs1KfS+59NIr8wjUf5sTZmzs2d6pnRRO3ClPS/wC26+S3YsOv8hvumbpG8t2rU4palMMA3G3599zGNDdG+MHTnXVulfKsxpXNNt/SwnieJ5xnWl4o5Xntlc0eoulKOas1HRWvLJhVR6YWo51UKh1hTooj06jB/OIpbfs85XdW5z/w26ppZLWo1kpi1tXPlrt/s3psNRZq1RULADYDBaDivSULLLhN3Yt00LxHGpGDDcYUpU3xi3pf9pLqbwxv6WV+IWW/D0yzBcztzrt2RdILlvoALAQ0Y1F0f4iZX1bY0bmzuEenUWQVMz/574OxTMlFtKGPjcw0VN0qYUJU++G2nXBErv8AjCuk0pP+WL7VaWK3G+FCHnCSm8gc4ULUiecOq6UeLnfAajEj8Y47AT/phNXqhVktEYSQ3Rdxc+VyQMVB4t+Ndn0Rl5ErXu6raKFsrqHqt7AEgfqTGBeMvi5b9EZSXSk9/fVvRbWVtvVrvMQo9vc8DFH5RkyLVvOuOsr0U86Uk06Vag7m3pkemjRSAxJiDpUkkHaN8DcvMGO3Tdb8fHMhs7IKdB3fiBUq9R+Jl5Ypl8eYuXV2Zba2Sdi7cltwfl2IGknjCrPfFCq+W07DIbU5PZTpFy+g3lQKfTCbpS3BO2osGAAU4j2fdQX/AFfd0rq6LU7SgfMtrGjpVKJnZ2jZqoLMocAQHAiNy3GiHRdKqFWIZzI43IneOT7gT3XHHySvldzPOqOMAiFNTX1DnmW9K2dW9zK+p5etVdT1mdlr3WkAgamJeqdvTJIEiIDbMdDqWn1RkF9c5I9wmYW9EuKVzavRqqGUhWC1FBKkTHcxHKqcRvxX6RvMturfqPKUStcLVSm63YD0vMDMVUgmQG3HpIAYffEQyQ3XSmaWVbKc7/fGb3NSKtpYPrpHUodkJ0lKckrEMSpImDtjdFjMewPa72j6adEImy3tkMbhQ/XXr/dVPMwuavXfhabu4qsM3tGK3C0FI1VlgFysbg+lyNwrE9jOIzn3VtPqZukmzq/NHLrekKOYU2pvSpUWDMrsandfYjdASCTiTp4VZwUuRY9S3GX2F9/HvraidFGrtECULKSqlSARrC6TBjEwyPoG1y/pu0yu6Wjcomt3FYaJZt2ZdzsdQ4JkENypGI9rFFqDevTpY8wq3RyzGi2tBd7Eg+R6hQDNepLLLOqsuuHy7I9Jqs1verdColCnx5rNTGlCQZBAgggxBYYN6F6hyxvEzqgXGaWtk7Mun4ioKAKammSSDA7rwJ1ADTid5L4Z9P8AT2YvdWOW0Le41a2q6RrBEwAYhiCDO25IEesY9eeGeQXlFqdSwt6tN1JqCsSdYOxMGQy788xvyCMVmaEjlF7Vf/p+qm2GcEOAG91t0rcD6KE+MebDOkybKsttlzjMa5q3flVApo1WnSgLFSC+rWNPKnVzq2J6GtKL19Vmue9P2djq+Ly++q6rUr5RHoZZVlUrPA2WZ9BGHrOfBfJs1p0aVClmFsh0olEVWbylE+lBKld54IlgfdcNuddJ9U22R3OV081r5xZ31RGrs9xJpIHll9UEhvS2rmNW25GLWvjdEImn1/tbeaZzJGyGV7T8v4N7+ST5d4s3Lrc39zk1e9ycMWoXmWUPMe3TUfTUBMOxBDShjc7b7WLll/8AEC2v7PSK6slW1vqLMtenBFQFaghjuomZGnsSpxUN74d0bDrLLbC3r3dpb5lSYGpRuatB3IX1hgCFqD0cfp9sXFkeU2mS5fRsrVXWnb0l8tFcgqszPfuRxtJB4JxRkiIAOjG60Yj53OcJNh+W/h/QrYyHxEyvO8pGS9cUra8sXFOkucVaKr2pqouaUwPWHZ6g1INthEmNZj4f9V+BF4+edHm4z7Jbg06pyin6qlXW0lqMkAbEHSfSFxEmqIqEbBACCsSvqEEaTIKx9J3j7riY9D9dXnTs2qJVzKwrPpq5bSALU1JYk25YgTqdCUOxVfTGKopnxEGMre9rZRTgtE+EnjBlnXeU0q9ncpUkQwHIPtB3GLToVta7ERjFXU2VVun85t/EjoK6q5nYXwNa7saKeXSuF416SAVq9942Mewxorwo8UbLrjI7a9taodHHBBBB4IIO4IO0dsdhiZbchtdUEnhMbvJWxTfYYPVzG2G2hXDrIPIwvo1h5YEYIrImGqdLQe/3xDOv+rbbpvKLi5rVAi0lJJkf+f8A9xJM1v1pUGYkBgO+MxdfX9bxJ6xqZWi68myxfPuiK21SqSNKlRuQOY/TGXJmEEZeVOGIyu5Uy5Mr5pe5h1z1JSe30ozWtOo+tLa37nQJ9UGdtz23xEM5zur1VmyX12KtsqL/APbWfmlltgeywSPM3+cAH1KJI1Ycuvs2/e+ZW9jbHVl9g5Wp5dQ6Li5UjY+qAKZlQSsh95iMMFGkfJQeWoOmCzsSTtHHt83A41ryAccPLK6R3M7ddKAI2hjUdRoJ56nTTIEamZNgIIOx3CxqlR2ZgPlGBfBnzCXqaWBEqV43HJ9/6fcR9eBU6egKmtBsdSpBAIO2/btvJk78PGDBFFA9FgSqhgFGobxBX34UzzGg9jjPaYklFZhk9r1FYNZ1KdKspWNQQhZ/O3uN/wCUg8g4IyvovK+k7NbSxtKVtSpksrLTGuqTMlu2onXPuQw7jDpTLJTJJ1aIC1is6dp7flpj3qDAXqtUZ9NQBwsBlX1EHSe/+7B4PoO++FzuA5QdFAxsJ5i0Wu1K2hHrVKyKUUgo40iCVJOo7Rsst/Y/ZsFLSZHVWBVzUIqU1UFmiSI9jMwOx1rwwwaaqhqANWojt9VPeFhjsPqgajB9qiHscFLRby2Ip6g1I6Zf0wQJIbfbSFlu66GG6mI7KaLa6qVihjzIWAREABZn3gAjfkDSR8sYFVuG0qNQHlxG5YiCTuOAQQTHElhEEYCGVLh6epqi6oRiIKgb7exkt+W1AbMMF1xoYsHBABYqGBAgbTO/Ybk/KB3U4W6dKqV0tvQJcNHzE1CWUiJ5G8ARJ29MNMgnAhcPU8qmzeZU1a/TDEuTspBAliRwdpkcMME0mrNWVF0jSVcqVkHeeZ+YtB08TKnZxgrQqR/Eot5kg6m1BvyBvx250/dIwqTbL17kFhfXdtc1rWlWuLYAUqsFgp5kf7pYnuQPdd+VPPNbSqMqVCDoChiCe47MTqIA23McEQJi9au5qKxeCW1tqYHXBJHAYMBxPqAPDYMr6X0keUpb+ksO8z+nA9vuuH8kzQBsiijVUNQswKLOhhAIMHV/UeDPtDAD1YRpQqLX8hE1qGEHS3q/A9+f8xO4wuphgWYgkEAsV9AbmNt95JI7TqHDYKf0AnzFemAoIWQCAADJ50kdvaO64kTSfZSforrxukbo1atf/wDGXU1b+mrawkiTcBmMAgLTL9/LSfmDYfbqzufCbqul1Bl5d+nr91/eBQkpTdoisg4VTtI/Xviul0+WihSqtBCxCyONjsN5+3bh4xYXh1fp1L05mPS1+3xdqlIVbFLhtRegRoYEzJ0PpBmJ8xAJ3OLYZXRPD2pPaJGcpWp+ks8p5vl9Gsjhw6gyDIxKqdRVEd/zjK/gT1fX6Xzm66NzKqdVgR8NKFNVE/LE/wAvBxpm2rrXphwwM47uGUSsDwudkYY3cpVV+LPVdLIcjuayw9XQFp0yY1s2yifycULWu7zojpK2rK7Pmly/k+cgZ189vXUqeqmymAGIBI42MgYnnidmr5p1bleW01D0qM3lYLJKqAVUe0bnb7/bFSdc5imZ9U0qFOmBbZei0Wpsi6mdwGeNp3XRsZH33GOb4lNzSCPoEWw4w1nP4pjs6CogFOFBUghiTsZ2J7iJHufUPbCg0adLhG0EghmckngbHt2559LYMtwtslVyGpoolGqEaTtMhuYiDMSAFaJDDBj6Kpem2lmiD5s794gjnk/8SiQRgGd1r6oqnoJglFIGgBPTtHtwO4+wBHK449wKVY6/N1ai1QuZ0sZ/Xs23vrHBwVVuyNbNUp00WXd2IMKIOokxA452Ej+Y4hVz4v5J8U9GztM5zqnQpF6tzltm7UAR8wDEcmANwDwe28SQBqrWRvf7otWCtzTFOoKkLXVNvWQFUQCZEAcqPyUbucDoqlcNV1sV3Z3emNCmOBH2JMcxrH0jER6f60yrqxKjZfdMtWipD2twpSpTXsWUjuGmPYsOwxI6Tj+CgQ0mU6jp2JMcKZ5O3IiQD9RwyZzS00UJanmUvPGoD1TrIXcQCCDMfT/yMNicH1yulZDAmChVdLxPpMHvM+kdw6mA2PIpSmGDKVVTHBCD8dxBOxmRqXlRgmqfMqLrqhT5npUVJIjhS0bnZdxsQUPucJQC7bjS9ZgxKEGVY7RPvEwJAB9tLcocJ6Mmq7l2dy5bUQpAOqT9p1DvtOpTswwqq1AHamUqUW2mQrNuxn08AxIKgmfUNgwwZT8oIyu0IQZ1uAsGI3HAj6hvGlgJU4dIpKaSBTrGmNbBV+SP13IIj76d+UweKlbSGV0qurzKEBlG233Mj/iE8VMcFcVmJqElzyxABP6DaSf+aZ2bHatdWf5lVQAo01CREckRwPfkrsfkGEmRfnEyClNEbb1gnce3eIkfie6jAKjF6hLBiTy33nff3mJP832bA2YACpqZiDqJdvVqmN5Gx+w+oT9WPVKheiV1JVkqWdAN4HM8xpgR7SPoGEpLtOkiojGFMmIMAggTt7DsTsR903FUNSgSjK401NBLka5kdhtM/pqPs+PNpqUKiaPLDbiBpO54XtI3gDeZHD4LoiQutlrBdjGtVgLBHMgcSBvpIHKYVFMuA1Kx1VKfA5piYWJmD2gbz22+nAsrzG7yTMaOY2wBv7VmrUDTjSxCFWU/T6k1Lr4ViKgk4DVQ+imx8tgwUwIbVO5JEKDOx/qg8MRgNKmzhXRCxA1TBIBEwSPsI29gVPGHHmnG6sfrS6FzaZF1tl5pmtZsLg1AH0G3cQ6hZkQNJ1NJ9PAk40j0jnwzHI7e4DBg6hpXjcYy94ZZqubZHnGTtRWjZ2ZFVJkPTWuWaCeANRcAkln52AjFleCvUdal0kcvuVd7ywqm3q+Y41bcEx7jfHRcMlouiJ81gzY7AeFCPjGvc1zXN1VNLHQH1lRCqJmYAHJmcVbaXQzGvf39VzUetVdzoQMdzqgkM0QCJAYjSCw4OJtUrXNp0TWZfiGrGjU1vSTUyagwn+GhMb9hOIPY0/Is9Iq1Ko0k6GGoAyBs0xJbbfhtjs8ANM8ve5x6lb2ANja0JUAZJSVqEn5hpkzG5nZpn/eg/K2BPSFadwwEhewA0/8ATTvxMT3XAVI8kpKrTbmN1iIJnmI+xJHG9PA/iHqXAp1CCzyzJoBdjIkSTGqY34mOznGS6UgLTTc5PQ6rzW3yuvUKWVtNzdGoVIeCQEidtido53Bg4szKrurltKlQsbkZVl9sZpW1q5SRwGcg+t/ucQ/p61W4p3tZ6KVa13deQxpB2ARTCACJAAA2I23GwjEte3akg0/KOVJZf+2PIuP5jp8tzCdGmh8tyvR+E4zI8VriNTqoz1/07SzS0fqGklRM4y6K4vUpJNdJA01NhOxMECThpy6+oZ5Yi8tqi1qQc0wZDKrqAGQt9hA34EH6cTOpZU3p1Q9BtVSUBEknVIiSONhtinuoegs66auBmeQMtHMqhBrZZWIFF9wPWoJ+24kwY/JXgHFmY4OPM72ehPT+Fl4nw3vA7WP3v3U4qPWaokaWLOtLZQrFiZkD+YkAfZtuHwmFwkCp5tMFgGUqm/czHIHMfbWvaMQLNs/626cQfvN+m/KLspp0KzVvMff+HIll1Cdzx6fYYQL40ZtYGmb3poVWqDVNlWLVCoMkkROoyp/O8QSMd/Hkwyi2Otcm7h2Q3dqtKjU8qqXUtpAgKxDryADq/wCET7hD3M9rXZYfw3VFExPpIO5J/Xcx/cMVZ/8AUHTrU6vkdGZjXQgDUfVMcnyyvffYzsY32IJqftFWbhinRuefDNSctVcDVAbdgdPIP/MNuTjQHAqjuk/wlWyieXT1rTdmiT6o0qdiCfxAn2CnscFXFeqxNRtIgAyiSxM7j8zJ/M+4xWf/AL6C4lrbonOq4QIGK0ipQkEA6d9p/wCpHtg7/wB53pChVrdBdQ1C6+Yq0qAMLr0ieIaVIP3Cn8sXtG5HqE3dMj4D6KyfilpOzM1MU9WtfUYHp0x/bBIHusHldhi4BaFlwp3Pl6SDvMz+J22kH+bECtvFK2rViLjpDqSzYVFQacrasPV8oOkyZEsBGxZl4IhbT6ruagR16M6tqa4UUmymoJbkqduYHJ2EIeZGI9tEBZcPUJu6z/AVL614ULfTRYv6FMLuAOTMSIGrkeg/TghKjszsRUWF1qVAjUxMEnnlW7cgr3wmyu8zPN7i2o0Oluo6FrqBr3V/aG0QIZgAuRJPMASZII2w4p0h1MM2o3NebHIKdR0SrdoBc3gAEMqyQlOAvr3LERsAZF5PGMXGLml4sC99D5aXqtkHDZ5uUkUCaRVHTTTYU6ZCgqvChQOY/lEj7lSO6nAn1VGYrSFIqxEVBG7E8Hbfb/iE8NuTZDUldmU06fmu1NnILES0Eb799iNyCNtQwrMOwKHzQ8j0FSqwvck7gj6udMHlcFI5BKxrx1APqhr2GN5YeiX9E3v7t6ryurUq06aOK1hSqtU7VU8xUEyTL02IgEnVEqqb2PlNzV6f60zcK1NkvLejcGmq6AriVY8SSYEz7Yqu3umtby2rUVFPRWoQG1Bn/jKH2UyR6izCdOoBjsQMSTxRaq62dSidNVndWYI06RECVP34+2CEEvZuDwqZGdqykHxDtTT6aq0W+FemFCilWQOWJYR8zQBztBO+IfZJUpWwWqKsgEqpJMQN57gwIiJIJHzLGJh1/XrN00jU/KrVqqwq0RUZm7cUStRh7+pV7HEVyipSp2iUwWIp7EEqhQz9TAAKeDMbEg8E4qfdKenKjRopsTUBO8fKZ7fynYzEHgGD8rHHNFM0qi1KQZgdAlfQRpPp0e0SNPtqHIGAmqEq/O6gAgLRp8zyCOBwdtuCs/LjlKorlgjLuoBYHUSo3O5iR8pnvAbYqcUJAp8yBiKd8jMGdayVVYkSAygkkk7yeD3EHmcSR6Sqin4mo4IkqH/+MRDJsyoUM5U17ilTo3IW3q1Gp6dLljoMcRrYqfZj7MMSdbRLrzkZQ1aidLqDuu/sMeP8fgMOa8kGna+u/wCtr0nhEwkxGgHUaeiKqVVbYkhNQVdQJ3w+rlmU2eW2l3nN1bUaTUFXy6jKmsASQAQWMekkDcbe2I/a1renmlegaui0sqHxd7XNQlaaRCqQBsxO0EzxtviIXWa1s1RBVrPUUVGahQI/2Yc6gB7kkkSfV6dJ4GKOGcIfxOQNDuVoqz+d7ef0S4jntxGD4jspNR6htOmXoPbZVY31S9ti/md1aFA9ZB1SJ254x0+JWaUXZrW1p2lNKYBaofNiN+SAICgCe6g+xxFsttvjcgyJasg/DvVRZOymDqInYbDfttjl5enLA1Z6lFIYAO7hHBElRyN5kjfkxw4nr+GcFwsiHnnbzusjUnoa2ulz3EM+eOWo9AQDt4hSdfEnqWtVJubqjUQn12hsqJpspkKrmJJEc6tmUHg4TN4h9XPUpPUzvWEVitJLK3VF4M/IY2In7EntiKDMlvFdRXtascrSulK04CgjZjpWIAnsqn6WwJLpKE+be29tOokVagXUdyIDGeQ2w92XuBg9+B8NH/A30QQ52R8X6D7KSp1t1jUXUOsM4porzop1aaKYO4Kqgn2gz/nOAf8AqzqfzUZuqs3d2MAi+gNsBBMGdiDJ4G/82I3c5tSt10fG0NJIGr4lVkTAAJbYRHq9tB7HBIzzLgjvUzeypso9bedSA5JMrOxHqMe4dY4xoHCcAChA30H2URlTuOjlPsl6u6kzq8s7K6zu5p00tjVUtWZKw30ltSgHeWkH6kM74YqOY5jXqLXGdXtwq1mrUq1a6q1GHqKqRqOzbQBtEjscG9O3NvbZytr59L4u5BQ0qdRXAkqBJnYknYfVsRzhnVTa1rilVUMlF2QOoD+ZpLLt2IgH7xPcDAXEwcWPiMzGsAAa2hXjuUVnnk7lE+9STZ2TkLi6FS2erd1btLeoKqo9Zqn0lmEkkwRudt+8FTj2T0qmXZtb3AZjTpa6j0FqQgLkEjSdxuQBPEiNmBwkr3I0nUwnf5zEmJnb7wfaYPBOEyVBTpoKaU3KjTp8sKsQQdjJHJGkn3X6Vwdk4fjShwcwaivl9EJjzZ4iC1x0N/NC0izlSkqzNVCgH6iTysH5VAjkgDuonwuFaAaJZlMEh1cdjsRtJ23Hcg8MQDA3xIKEEKW1KpK7gEbh/wDhljwQjAfMMAQVEI0Lp3EKo5O4BgcGdQ/Ope4xvY0MaGjYLG9xe4uduUm6iqW9tljK6JTFOnMj0pIICgapWAYjUCJBG5C4uDP6T31raBh5ziXLCZ9QHJge2KdzZ1FCiIFNSqIrK4APqURq1pvuOWWRuJIINv5nn37vpUXasaIqcIsGIA7AyPyefvi4CgFMaAJi6ty1W6TqZffVXenbVXpNRhRRqtyGKtCQJHzk4gPT1YJlpBkaFBcuxJlhJgkDUBLAbCVLCNhF2+IGVJa5tf2tSHp3FNL2iNO5dBoJP3EqZ5Ek4oCwoNYdRXVpUY00OsSPnJBleCYkHYnfaTAONmTH2cj2eBVUTg+IEJ+p0RVZwWdwpJKSTJgDcjgfKCTx6G7TgcUVfSpJIOnURpcxJk9pMMYHcsD2wZUKtQQaFdaZI2OwEGAAeYAMD21DsIKFNSjCoJVGKeipIVhpEajt/JuP6GnfA5OuNahqaq5ikRAVRtPBE/ggGO2k/TOHerfZbmdOlXzO4zqjm9NBRe/ym6W3r3CqZUv6WBMSCI2g4ZawSg5VtVNySxLLPII/T6hHMalwpp3KUdGxgQVIYhgNuDHO0Sf6TyTgfmYEGcGiYbbEee63YuXNjX2R3Sy9zW0bKaWVZZlIyvL6bebUFWsa9zdVYjzKtQgat54ET+RhB8Kr0dbf7MH3kER9tzI39yOYZTggV9TRTCqzLpPZSIAGlewCx94jumPAlWLkFiH1CfS0htvwZg/3QeDi3FxIcNnZQihd+JJ8STqqppn5D+eQ2UupUcszDKqFlnWSfva1oPFCslf4erSiPQKqDiPTtvoYGcAoUelfhxo8Oel6hrL6w9vWqSJHu4IOkRPPo++wWby6SwSgAII3J4+VQO0FjHeGXeBjlAV1OhaalixDGlU1S2n+b9Rv9lPvjKeF4hJJadddHOAv8rpae/5HKAHINxlHSnlU9Xhj0fSDoCyCwqb7Tp2cbSxE+zgx6jDevS/RaHVQ8M+jKB3YtUsalUa9Jg+t5/QEcN3AwtceTBY633DFkI7b7b/fb8g9sHCozUwNIUEMV0sGYyR3gHmN+x0t9RxYOH442B/7O+6q75MTZcgUMr6WSk4Xw16O9fGvLJI4GmNZB2YrvtBHbCtM7S3Yiy6b6ZsXghKlLJKHoPIiZ3mTH3YcjCK2qCqHCuIZdQViqyoU8iPbV6duWXsMGVXZ6iqx1jeSCvbSIkd5C7/2v3OI/hmIfeZf5kn6qJy5ujk42Ga22S06wyXJcpyG9rKq1LrKKLIz7kqApJUMA0SJ3AjlYZq81XfSAZJJeIB7k77x9z7e6sMCqR6VdqUESFdCBJ7QO20kCNgwG6jHqVM1NIKFmqNtTDSdU7COJ4/Bg76jjRj4cGKS6JtE7nc+p1SmyJZ6EjrpF0lCnS8NPIUcRIG3B7wP7h7YDVRvLLssUCChOuEBI5LHeYjceykcHHaVOmK9NaQUDYaiZULGxHvx/h90woNOsEUCmqwBsVBdCTG47Gdp9/s++s+SzImkCapGg01JEKzSDE76f8fwdQiGXB1dEqIophS431htiI5I9hsPusNsVOOUCAjodNOmWGpBqKn+radoX9QvuuD1thVdTvSqggppADahxMcbg7nvB4cnDKKR0KFe5zmxoW1CpVuWdFYaG1BQxcn0owX5IMxGrYwwxZVfI6vUNejQFSq2ikasikxABMcAn2PMYr/ovJTn3UlO6uUHk0k/gu9Eemo0KplkO4QED1SNRBHGL88N8oa7u85u6NrTpItSnaoSmoMEWSREd2M/jBTEiEsoYVDIf2cfMFIPFPL6tjQtc1SmNNuxSq0fJScQ5H4hWn+nvjLviRlVbprPkuWNOmqVlU+YQiE8pMlQJ3E7sxYAe421ndil/Z1qdXV5bIymPYiDjL3iP0zcV+n7q3u6bU8wyio1N7tKmlTSCTTcsfWoK86QXJkLEzgnxKItcJR10Ky4L7BjUEpNSr2VtVTdah1KamxMEbA+8kTHB0ngnBtRENqx1UzA2DJLGWPAIj3/AMx7YivS+brVptaGm/pX0JWXyipiYZdTaBywSZ0HczESd0VEJJDKOJYldiDyeO234bscc64EHVbz4ICW41soRAuswCNtiN5MTG2/9p7nBj0kdSTVKyD6SoAmT8o/Ef5rHpGOPWCks8q4MbiSDqgyONt9vyPbAqpRQC7zOyuGkOB7HjuN+B6T9RIrTBE0qRAYqjAsT8sneeBM7zG52BO/zY8tYGAwGkjkaiAI2/O0gSOJHKjAwxoMSraCdgyGGgCO24EH5e4kcrjyF9ZZamlyZYuYJO25b8wZ99J7nCSpCNZNAUkIxExqOoCd9wIAmJPvpPdsGLTiNYqqvOvYaedgB/0/uXuICfNLDS5PpG6H5vYb+2+x9yPbABWVgA6OFb0g03KiNjBPtwZ5Gx98SOqZHkqwRfNfYfIpgH0j7diF3H9B7nALizKA6AzAkkLoEt+hPeD+mpewxy4ulNuzVVZVRdTORsmx3b7bRA92Bj04Q5B1FS6myy3vaCtToOGD0ndS+xiCRMGAPwY7k4XKatRsXy9UtSiKrAVKC6CYM1Qhckj06j+eePlPcwCkVtw7FlYHU4cgaQsdwOQPV6efmXsuFZaEjUgaUMsJWI/WdiNh2LD6cepGpTqOh1q86GGyEnVuDzB2AkckK3c4a1O0RcIjoXVzqfVMODwwkE9vURvxJQ/UcBq0F0tqB0kcVZKMN9lU8rEj9GH0Y8aZqVYVhTWBJYwu/wD2527CR9IwK6R1T5TWCMdQ9zuAB21DaN41D+o4ZMvajeVF2qBmcyaceYCREgzuxY88agOznHqlNdNNfUg0IdTtKj08RzESSDvBjlMdVaVOkUDCnThAkMCCoUmPwF7e23K4UC0YLqqakgyqLBqK3fcfVMd9mAPD4SSTUajinUcVGplHEGnsS444kapIjsTvw5wZfBTbaqZl6rBAtMmFBXdeCSCAdjuRqXdlAJ60lt0YCodPlgOKZ1AgqfTt9Ok8bGNS8qMIlt6vUWY07Nqfm29SkvmtUIU6NW8FgBU1aQCFJMANsW3m1pOoTtHVS3w/trjJcjq5g1HyBVZrhX8pdTTCIC5phj9I087QSYGNO+G/To6f6VsreoS9c01eq0bF29TR+pOKo8PekzmmfZdamigscvU17hkUhWqf/rpkyZiS8D7TyMaHoWYpJpA2HGOm4XCQDKeqH5kntBo6JA4iQI3HtivfEbphq1Nczsrdq9ehTKVaFNoatRO7gSCCwI1KO5274scoZPOCq9AVUZSoYEQQRgzLGJWFjuqFseWODgvnj4l5FcdCZ5TuqQc5TVc1vOAlYqNJcQDJBO5+Y7jthxybOqWdWqkstOuF9dPbUpPG3G8/4yO+NG+L3hvZfB3C1qVP9z1385iFJNnWOwfT/JJ1GNlI1REjGKs+y/NvCrPXtrk6KJY1KbElzTXUZBAJ2aPlG/qB98chNjuY7kdv+66Fj2ys5gVagYKXViykiFNMEAzG8n9P0juMGGqh0hpEAAkQCJkGY53J2+5HcYYMh6hodRUUuaNXzayuSQoPq2+YdiCY3Hcfc4fqTNpH8MGQCWKARt2+3/bflcYHNoqZC6tbRT0rpQNsdJ255n/AzzwffAgdDBqbUiSdJQ7gSDwDt7/aSRwVwWFLu7AVJEExTUxH/QyT+sjg4CapWmYnRPLLtx/p/iB7riNJWu6QpphkXQrAEw0AwTBjc7CY7qs/Mu/Hufh/4j+XTAgM9YgIu8EknYRJ3JiSAdmwFq3mUwTT1Atp1HYjgkbH88jYgHgnFVeNlpf5nYZfbtUqW2RebN0FclKlTYIrgTCQWgcEggzpEXRR9q8MurVE8ohjMhF0n7xO6mpW/Rj21teUqlW+qrR9GmdH1fVMGIMd+d8Q7wd6iOV53c5TVrlba8bVSQkKq1QDyeAGGx+8HtiMXHRFvlPSFtm9DK0s6dW5cUa1NtLz6SQ6jZVYervq2Pc4RWOT0Opb+hljW73DXOimbejOuszHZRx+f9MHW48Yicy7B6rl5syQZDJuUiht4rU9pmNCvUqGg4ruiqppqCxRjvvBkNsxj+YOO+O10VyiMzUzTX0hUIXT2meRDL99BnlcZx6Y6YbpnrDKFypK9jd0a6r5dxW01QoOpjUIJUsdzqHfgzjRNXd9QbzGmRUp0/UPsEn3J295HcSEyIRA4C7tdFi5HeWl3LVGl2PL8pAf4lMgKSssG9jGwbkRxqBjZ8KADTAC06dVmBnRU2HpB5/liN+dP3Q4LqUyuy0hRBO7qZHbgjuAF3320nsYGTFVl0oATwQY1Hkj7zv/AHFhurCcq20jKdvUqOzIzg+76SCe3bY6p2P1BuzDB60/hKag0aaAiCFqhk0gbH2C+/fQT3SMAV/JTy1GrXqfS3sF3H3hQJI7BW+gjDB1P1SmWWh8m5IqeYsuhXzKjMeEAgs8gnaYMmDJGJBpcaCVI/Pc9oWkWqMgerKGmx9asWI07CS0wTAJ+qN8Svw26Tr2tBLoWT1M0u6oSnb1AJq1CNOzLpDKqiSxX5QJ3GIr4cdMXee1Bmd7eVaS2+jRaAFo1TCCV9ckmIVW4xsDw46AqZZU/emY0lp3r0xTo0RB+HpxuoPdmO7EfjtgjjYzpncg26quaUQsvqpF0J0mnTOT0qJbzbmpL1677tUqElmJ+08ewAxLFUnckYJSmRxOD1Q47RkYYAAuee4vNpsPfYYDUMf44GeT/pgFXt+fbE1FIb+woZjQqUq1NXV1KkHuCIg/4nFI+KnhBY1MtuPjqQuMm8sJTzEzVurEnSPUCCzU5B3ElQTIgnF7+3+mA1HZ0KaioJ3Ixinx2zto6HxV0UronWF8y+uugc88I774ukfjclcoaN5aVUKojQFFJllakgadJkD2k4fsi8TrDNyiV7haVd4IfcIftJiG/pO8zAIONpdd+EFDqC0rfu2xo3VvcMKlzk9eqadGq8z5lJiGWhU1EsWACtJ1diMY+JX7NGY0s4zXNuh61V61uGuLrIbul5V7RUfMHok+tfTAqIWDFhuMc1PjOjdT/VG45WyCwpAzjWDrGthKa4k7bR9o/wAvuNzGqMWVSA7PCnSCDuZ0xxMgfr9jil8n69zPpC/bL83Jo1aL+Q9O7DNQpwYJVvmQqwb0wQIOJ9lXXuWZhY069RjSR4mo8OkfdkkRHvBgiQIwPdGWq7QqSUqBqEMFU0wZX5oJIMAR2Pt7TxGAvldte2zWtelQrUSApSo0zttqEb9jt9mG+O214l6gqW9WldgBj/AdahngLIOzTt7aoPDYOXU1WmWuKZqaoUAiTBmR39zH9wxWLbqou5SKKqLrfNM2y23vemrvKjRyRTNhc0tKGmig+h0E6tyCCDtJEERitMlr5jlecW13YLUN1bVFKA3QU1CI1LqYQAdxBxqjMsots9sq1pVTz0qDSQzGH3GwneNgd+xX2xDel/Cxsnz+td3yW93bHVTt7fytTKCZ1NPyn9J2Mb4LRZkYiII/lA8nCmfMwtNjx8EZ0HSbNqVTO82yq0tM2eqiVbuy+WsoXZwSYOxC6hE7HucTNrdaIDLTUwRq1MVPsBI3g7cb7bEFcORs6jTRprW1htGqqJJlZBEbbzO3Mz9WGe8ellrF7motKkDurmA3ER79jsD/AIg4EvdzusI1FGWMAcbPU+KXUahdhuw1QJG0RJH4gkmPcns2A16tpaqKlWui0AYLhtiQJEaogbH78DkYhXUfiPb5K1RaSNUqaNSU6lLU7SBGmmO0e594J4xF8mzbqvxYzinZZTSuKlYrpqF0h7ZQNSkggoqNv640sdiVaTibYXO30Cu1B1Uvz3rxqrNbZVbV7q6EB6VuFNQw3Yk+kaogwd/YE4dPD7wgvc2zB816hFe0t6ldKK2VK3LNc1SGIoU6Tgy43JJ1IAQSRwZb4Xfs9Uql7Fe0XqXqCzvPNevbXDJa2lRhOuvcgSzQSDSVmn7A41T0R4cWXS6C6uan7yzd00G6qUgooJt/DoqNqabcDcnknBSDEdL7mg8fss0mQ2HTqm7w48M/3W1tmeb0Fp3lNCLaxVw9OzUnbf6qsbM/6DYYsymsD7+5H+mCKUKAB2+2FNPj/wCMdPDCImBoFIHJKXmybKORfxhQo5wSn/m2D1P/AJGNJ1VYTKeTzjoEk7Y8QJOOqBJxIqKKcfbAdIPbA3AxwARiBUl0Fl+Wfxhtz7pzLeqbanQzK1LikwalXosaVeiw4anVWGQ/dSMOiiCcBIBxU5ofoQpBxbqFSfiX+zlR6osKxFpY9TU0BAe6p07XM6Y3KFbgDy6hVmZh5iTLGWOMu9cfsiZVl+cJUyfO7zoy6Gim1j1DRe3kKRDi6p6qDtABMMACY22OPoQ7srqFYrJjbDhcrppmix82jUUq9KqAyMCIIKnYz323wKkwWamM0tzclzT7Wq+UmaeAfiX05UqM/T75vbGiqC+s6TVNbEL8te3JO0keoT6pG8HDrSyjq7KRarc/E5ReVqa1Vy2ldVK12gkkO6bhQTTJAZiRMsFJx9Erzww6Uu7qm9HI7bKrhamhbnKNVlUSdiQaJX1QSA3IkwRJxnjNM5uum+qs4smcZx8KtyKdzmo8+sFBohULbSoFQwI9sDJ4Xwts0R/fkiEcrXnZZlfrTP7anTrXF/mzUqlItTH7qH8QKoYhTGwKsYHPo32G3K3UfUdwzPZ0uqr9ofyxbWi0BVgB5QlpkgFwF5IZfzovoXqlep/EG1yq7yTJ1t2pUHd6NppqOz+fqYtPPpj8Ejvhts/E+5/fmbZWMhyEWlnXFGkBYw0KZBJ1TO53++MTXDoP2+y0E+H1+6oeyyPqvqBDWodK5pfKdKU6WcZg0kkmCChXlYOkSATENAGFdDwU8V2r1KefW9v0VZ0augXda6SkzbCCuqajGY2CSCSDi+vAjr3PvF/xnbpXNswbLLE2/n1brIqaWF3WOoqFatTAYDTt6SOx53xqfpnw16V6PqVaWT5BYWT0FUrciiHuCTMlqzS5J9y04Iw475dTQHzP2WSTIEelX+ixz0B+yabNKd/cZdf9UXZWa9MUhZ2FRidQIqV01udt9CbbGRucaU6S8ELCwtimbraCg6qGynLaTUrYEENpd5NStBUD1sFO5K+rayjc1alQ6nLE7STvj1QbT3wUjwY4yC7UrC/Je4UNF60sLPKrRbewtKVnRUkrSt1CIsmTCjYb+2DUn74DT3pgnnA0AwTa0N2WBxtKKA3O2FdMbcYTUAJOFdMCMTUEYmD1G2CUAkYPQCMJT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471630" y="2519801"/>
            <a:ext cx="1576667" cy="755293"/>
            <a:chOff x="6471630" y="2183885"/>
            <a:chExt cx="1576667" cy="755293"/>
          </a:xfrm>
        </p:grpSpPr>
        <p:pic>
          <p:nvPicPr>
            <p:cNvPr id="1066" name="Picture 42" descr="http://www.troop191nj.org/Data/Sites/1/images/patch/bugler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630" y="2183885"/>
              <a:ext cx="760826" cy="755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7236665" y="2394394"/>
              <a:ext cx="8116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mbria" panose="02040503050406030204" pitchFamily="18" charset="0"/>
                </a:rPr>
                <a:t>Bugler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29213" y="3345221"/>
            <a:ext cx="2160741" cy="825597"/>
            <a:chOff x="6429213" y="3345221"/>
            <a:chExt cx="2160741" cy="825597"/>
          </a:xfrm>
        </p:grpSpPr>
        <p:pic>
          <p:nvPicPr>
            <p:cNvPr id="1070" name="Picture 46" descr="http://www.troop39nc.org/wp-content/uploads/2010/08/LeaveNoTraceTrainer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213" y="3345221"/>
              <a:ext cx="825597" cy="825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/>
            <p:cNvSpPr/>
            <p:nvPr/>
          </p:nvSpPr>
          <p:spPr>
            <a:xfrm>
              <a:off x="7258436" y="3582506"/>
              <a:ext cx="13315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err="1" smtClean="0">
                  <a:latin typeface="Cambria" panose="02040503050406030204" pitchFamily="18" charset="0"/>
                </a:rPr>
                <a:t>LNT</a:t>
              </a:r>
              <a:r>
                <a:rPr lang="en-US" sz="1600" b="1" dirty="0" smtClean="0">
                  <a:latin typeface="Cambria" panose="02040503050406030204" pitchFamily="18" charset="0"/>
                </a:rPr>
                <a:t> Trainer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345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All Leaders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143000"/>
            <a:ext cx="7467600" cy="368092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0" dirty="0" smtClean="0">
                <a:latin typeface="Cambria" panose="02040503050406030204" pitchFamily="18" charset="0"/>
              </a:rPr>
              <a:t>Set and enforce the tone for good Scout behavior within the troop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0" dirty="0" smtClean="0">
                <a:latin typeface="Cambria" panose="02040503050406030204" pitchFamily="18" charset="0"/>
              </a:rPr>
              <a:t>Set </a:t>
            </a:r>
            <a:r>
              <a:rPr lang="en-US" b="0" dirty="0">
                <a:latin typeface="Cambria" panose="02040503050406030204" pitchFamily="18" charset="0"/>
              </a:rPr>
              <a:t>a good </a:t>
            </a:r>
            <a:r>
              <a:rPr lang="en-US" b="0" dirty="0" smtClean="0">
                <a:latin typeface="Cambria" panose="02040503050406030204" pitchFamily="18" charset="0"/>
              </a:rPr>
              <a:t>example</a:t>
            </a:r>
            <a:endParaRPr lang="en-US" b="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0" dirty="0" smtClean="0">
                <a:latin typeface="Cambria" panose="02040503050406030204" pitchFamily="18" charset="0"/>
              </a:rPr>
              <a:t>Wear </a:t>
            </a:r>
            <a:r>
              <a:rPr lang="en-US" b="0" dirty="0">
                <a:latin typeface="Cambria" panose="02040503050406030204" pitchFamily="18" charset="0"/>
              </a:rPr>
              <a:t>the Scout uniform </a:t>
            </a:r>
            <a:r>
              <a:rPr lang="en-US" b="0" dirty="0" smtClean="0">
                <a:latin typeface="Cambria" panose="02040503050406030204" pitchFamily="18" charset="0"/>
              </a:rPr>
              <a:t>correctly</a:t>
            </a:r>
            <a:endParaRPr lang="en-US" b="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0" dirty="0" smtClean="0">
                <a:latin typeface="Cambria" panose="02040503050406030204" pitchFamily="18" charset="0"/>
              </a:rPr>
              <a:t>Live </a:t>
            </a:r>
            <a:r>
              <a:rPr lang="en-US" b="0" dirty="0">
                <a:latin typeface="Cambria" panose="02040503050406030204" pitchFamily="18" charset="0"/>
              </a:rPr>
              <a:t>by the Scout Oath and Scout </a:t>
            </a:r>
            <a:r>
              <a:rPr lang="en-US" b="0" dirty="0" smtClean="0">
                <a:latin typeface="Cambria" panose="02040503050406030204" pitchFamily="18" charset="0"/>
              </a:rPr>
              <a:t>Law</a:t>
            </a:r>
            <a:endParaRPr lang="en-US" b="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0" dirty="0" smtClean="0">
                <a:latin typeface="Cambria" panose="02040503050406030204" pitchFamily="18" charset="0"/>
              </a:rPr>
              <a:t>Show </a:t>
            </a:r>
            <a:r>
              <a:rPr lang="en-US" b="0" dirty="0">
                <a:latin typeface="Cambria" panose="02040503050406030204" pitchFamily="18" charset="0"/>
              </a:rPr>
              <a:t>and help develop Scout </a:t>
            </a:r>
            <a:r>
              <a:rPr lang="en-US" b="0" dirty="0" smtClean="0">
                <a:latin typeface="Cambria" panose="02040503050406030204" pitchFamily="18" charset="0"/>
              </a:rPr>
              <a:t>spirit</a:t>
            </a:r>
            <a:endParaRPr lang="en-US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85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Senior Patrol Leader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943" y="1150356"/>
            <a:ext cx="7696200" cy="504517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Presides </a:t>
            </a:r>
            <a:r>
              <a:rPr lang="en-US" sz="2600" b="0" dirty="0">
                <a:latin typeface="Cambria" panose="02040503050406030204" pitchFamily="18" charset="0"/>
              </a:rPr>
              <a:t>at </a:t>
            </a:r>
            <a:r>
              <a:rPr lang="en-US" sz="2600" b="0" dirty="0" smtClean="0">
                <a:latin typeface="Cambria" panose="02040503050406030204" pitchFamily="18" charset="0"/>
              </a:rPr>
              <a:t>and runs all </a:t>
            </a:r>
            <a:r>
              <a:rPr lang="en-US" sz="2600" b="0" dirty="0">
                <a:latin typeface="Cambria" panose="02040503050406030204" pitchFamily="18" charset="0"/>
              </a:rPr>
              <a:t>troop meetings, events, activities, and annual program planning </a:t>
            </a:r>
            <a:r>
              <a:rPr lang="en-US" sz="2600" b="0" dirty="0" smtClean="0">
                <a:latin typeface="Cambria" panose="02040503050406030204" pitchFamily="18" charset="0"/>
              </a:rPr>
              <a:t>conference</a:t>
            </a:r>
            <a:endParaRPr lang="en-US" sz="2600" b="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Runs the </a:t>
            </a:r>
            <a:r>
              <a:rPr lang="en-US" sz="2600" b="0" dirty="0">
                <a:latin typeface="Cambria" panose="02040503050406030204" pitchFamily="18" charset="0"/>
              </a:rPr>
              <a:t>P</a:t>
            </a:r>
            <a:r>
              <a:rPr lang="en-US" sz="2600" b="0" dirty="0" smtClean="0">
                <a:latin typeface="Cambria" panose="02040503050406030204" pitchFamily="18" charset="0"/>
              </a:rPr>
              <a:t>atrol </a:t>
            </a:r>
            <a:r>
              <a:rPr lang="en-US" sz="2600" b="0" dirty="0">
                <a:latin typeface="Cambria" panose="02040503050406030204" pitchFamily="18" charset="0"/>
              </a:rPr>
              <a:t>L</a:t>
            </a:r>
            <a:r>
              <a:rPr lang="en-US" sz="2600" b="0" dirty="0" smtClean="0">
                <a:latin typeface="Cambria" panose="02040503050406030204" pitchFamily="18" charset="0"/>
              </a:rPr>
              <a:t>eaders</a:t>
            </a:r>
            <a:r>
              <a:rPr lang="en-US" sz="2600" b="0" dirty="0">
                <a:latin typeface="Cambria" panose="02040503050406030204" pitchFamily="18" charset="0"/>
              </a:rPr>
              <a:t>’ </a:t>
            </a:r>
            <a:r>
              <a:rPr lang="en-US" sz="2600" b="0" dirty="0" smtClean="0">
                <a:latin typeface="Cambria" panose="02040503050406030204" pitchFamily="18" charset="0"/>
              </a:rPr>
              <a:t>Council meeting</a:t>
            </a:r>
            <a:endParaRPr lang="en-US" sz="2600" b="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Appoints other junior troop leaders </a:t>
            </a:r>
            <a:r>
              <a:rPr lang="en-US" sz="2600" b="0" dirty="0">
                <a:latin typeface="Cambria" panose="02040503050406030204" pitchFamily="18" charset="0"/>
              </a:rPr>
              <a:t>with the advice and </a:t>
            </a:r>
            <a:r>
              <a:rPr lang="en-US" sz="2600" b="0" dirty="0" smtClean="0">
                <a:latin typeface="Cambria" panose="02040503050406030204" pitchFamily="18" charset="0"/>
              </a:rPr>
              <a:t>counsel </a:t>
            </a:r>
            <a:r>
              <a:rPr lang="en-US" sz="2600" b="0" dirty="0">
                <a:latin typeface="Cambria" panose="02040503050406030204" pitchFamily="18" charset="0"/>
              </a:rPr>
              <a:t>of the </a:t>
            </a:r>
            <a:r>
              <a:rPr lang="en-US" sz="2600" b="0" dirty="0" smtClean="0">
                <a:latin typeface="Cambria" panose="02040503050406030204" pitchFamily="18" charset="0"/>
              </a:rPr>
              <a:t>Scoutmaster</a:t>
            </a:r>
            <a:endParaRPr lang="en-US" sz="2600" b="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Assigns </a:t>
            </a:r>
            <a:r>
              <a:rPr lang="en-US" sz="2600" b="0" dirty="0">
                <a:latin typeface="Cambria" panose="02040503050406030204" pitchFamily="18" charset="0"/>
              </a:rPr>
              <a:t>duties and responsibilities to </a:t>
            </a:r>
            <a:r>
              <a:rPr lang="en-US" sz="2600" b="0" dirty="0" smtClean="0">
                <a:latin typeface="Cambria" panose="02040503050406030204" pitchFamily="18" charset="0"/>
              </a:rPr>
              <a:t>junior leaders</a:t>
            </a:r>
            <a:endParaRPr lang="en-US" sz="2600" b="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Assists the </a:t>
            </a:r>
            <a:r>
              <a:rPr lang="en-US" sz="2600" b="0" dirty="0">
                <a:latin typeface="Cambria" panose="02040503050406030204" pitchFamily="18" charset="0"/>
              </a:rPr>
              <a:t>Scoutmaster </a:t>
            </a:r>
            <a:r>
              <a:rPr lang="en-US" sz="2600" b="0" dirty="0" smtClean="0">
                <a:latin typeface="Cambria" panose="02040503050406030204" pitchFamily="18" charset="0"/>
              </a:rPr>
              <a:t>with Junior Leader Training</a:t>
            </a:r>
            <a:endParaRPr lang="en-US" sz="2600" b="0" dirty="0">
              <a:latin typeface="Cambria" panose="02040503050406030204" pitchFamily="18" charset="0"/>
            </a:endParaRPr>
          </a:p>
        </p:txBody>
      </p:sp>
      <p:pic>
        <p:nvPicPr>
          <p:cNvPr id="6" name="Picture 2" descr="http://www.troop16bsa.com/Pages/Images/Leadership%20Positions/Senior%20Patrol%20Lead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457" y="354303"/>
            <a:ext cx="814962" cy="8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Assistant Senior Patrol Leader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221" y="1198959"/>
            <a:ext cx="7453794" cy="481929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Helps the Senior Patrol Leader lead meetings and activities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Runs the troop in the absence of the Senior Patrol Leader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Helps train and supervise the troop scribe, quartermaster, Order of the Arrow representative, instructor, librarian, historian and chaplain aide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Serves as a member of the Patrol Leaders’ Council</a:t>
            </a:r>
            <a:endParaRPr lang="en-US" sz="2600" b="0" dirty="0">
              <a:latin typeface="Cambria" panose="02040503050406030204" pitchFamily="18" charset="0"/>
            </a:endParaRPr>
          </a:p>
        </p:txBody>
      </p:sp>
      <p:pic>
        <p:nvPicPr>
          <p:cNvPr id="5" name="Picture 4" descr="http://ts3.mm.bing.net/th?id=HN.607988071850050777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8" y="343270"/>
            <a:ext cx="810044" cy="82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Patrol Leader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876" y="1098832"/>
            <a:ext cx="7679095" cy="50127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Appoints the Assistant Patrol Leader</a:t>
            </a:r>
            <a:endParaRPr lang="en-US" sz="2600" b="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Represents </a:t>
            </a:r>
            <a:r>
              <a:rPr lang="en-US" sz="2600" b="0" dirty="0">
                <a:latin typeface="Cambria" panose="02040503050406030204" pitchFamily="18" charset="0"/>
              </a:rPr>
              <a:t>the patrol </a:t>
            </a:r>
            <a:r>
              <a:rPr lang="en-US" sz="2600" b="0" dirty="0" smtClean="0">
                <a:latin typeface="Cambria" panose="02040503050406030204" pitchFamily="18" charset="0"/>
              </a:rPr>
              <a:t>on the Patrol Leaders</a:t>
            </a:r>
            <a:r>
              <a:rPr lang="en-US" sz="2600" b="0" dirty="0">
                <a:latin typeface="Cambria" panose="02040503050406030204" pitchFamily="18" charset="0"/>
              </a:rPr>
              <a:t>’ </a:t>
            </a:r>
            <a:r>
              <a:rPr lang="en-US" sz="2600" b="0" dirty="0" smtClean="0">
                <a:latin typeface="Cambria" panose="02040503050406030204" pitchFamily="18" charset="0"/>
              </a:rPr>
              <a:t>Council 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Plans and steers patrol meetings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Helps Scouts advance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Acts as chief recruiter of new Scouts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solidFill>
                  <a:srgbClr val="C00000"/>
                </a:solidFill>
                <a:latin typeface="Cambria" panose="02040503050406030204" pitchFamily="18" charset="0"/>
              </a:rPr>
              <a:t>Keeps patrol members informed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Knows what his patrol members and other leaders can do</a:t>
            </a:r>
          </a:p>
        </p:txBody>
      </p:sp>
      <p:pic>
        <p:nvPicPr>
          <p:cNvPr id="5" name="Picture 6" descr="http://troop505.files.wordpress.com/2010/03/patrol-l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80" y="360560"/>
            <a:ext cx="768281" cy="7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Assistant Patrol Leader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558" y="1238797"/>
            <a:ext cx="8388221" cy="479811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b="0" dirty="0" smtClean="0">
                <a:latin typeface="Cambria" panose="02040503050406030204" pitchFamily="18" charset="0"/>
              </a:rPr>
              <a:t>Helps the patrol leader plan and steer patrol meetings and activities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b="0" dirty="0" smtClean="0">
                <a:solidFill>
                  <a:srgbClr val="C00000"/>
                </a:solidFill>
                <a:latin typeface="Cambria" panose="02040503050406030204" pitchFamily="18" charset="0"/>
              </a:rPr>
              <a:t>Helps the patrol leader keep patrol members informed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b="0" dirty="0" smtClean="0">
                <a:latin typeface="Cambria" panose="02040503050406030204" pitchFamily="18" charset="0"/>
              </a:rPr>
              <a:t>Helps the patrol get ready for all troop activities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b="0" dirty="0" smtClean="0">
                <a:latin typeface="Cambria" panose="02040503050406030204" pitchFamily="18" charset="0"/>
              </a:rPr>
              <a:t>Represents his </a:t>
            </a:r>
            <a:r>
              <a:rPr lang="en-US" sz="2400" b="0" dirty="0">
                <a:latin typeface="Cambria" panose="02040503050406030204" pitchFamily="18" charset="0"/>
              </a:rPr>
              <a:t>patrol at </a:t>
            </a:r>
            <a:r>
              <a:rPr lang="en-US" sz="2400" b="0" dirty="0" smtClean="0">
                <a:latin typeface="Cambria" panose="02040503050406030204" pitchFamily="18" charset="0"/>
              </a:rPr>
              <a:t>Patrol Leaders</a:t>
            </a:r>
            <a:r>
              <a:rPr lang="en-US" sz="2400" b="0" dirty="0">
                <a:latin typeface="Cambria" panose="02040503050406030204" pitchFamily="18" charset="0"/>
              </a:rPr>
              <a:t>’ </a:t>
            </a:r>
            <a:r>
              <a:rPr lang="en-US" sz="2400" b="0" dirty="0" smtClean="0">
                <a:latin typeface="Cambria" panose="02040503050406030204" pitchFamily="18" charset="0"/>
              </a:rPr>
              <a:t>Council </a:t>
            </a:r>
            <a:r>
              <a:rPr lang="en-US" sz="2400" b="0" dirty="0">
                <a:latin typeface="Cambria" panose="02040503050406030204" pitchFamily="18" charset="0"/>
              </a:rPr>
              <a:t>meetings in the patrol leader’s absence</a:t>
            </a:r>
            <a:endParaRPr lang="en-US" sz="2400" b="0" dirty="0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b="0" dirty="0" smtClean="0">
                <a:latin typeface="Cambria" panose="02040503050406030204" pitchFamily="18" charset="0"/>
              </a:rPr>
              <a:t>Lends a hand controlling the patrol and building </a:t>
            </a:r>
            <a:r>
              <a:rPr lang="en-US" sz="2400" b="0" dirty="0">
                <a:latin typeface="Cambria" panose="02040503050406030204" pitchFamily="18" charset="0"/>
              </a:rPr>
              <a:t>patrol </a:t>
            </a:r>
            <a:r>
              <a:rPr lang="en-US" sz="2400" b="0" dirty="0" smtClean="0">
                <a:latin typeface="Cambria" panose="02040503050406030204" pitchFamily="18" charset="0"/>
              </a:rPr>
              <a:t>spirit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b="0" dirty="0" smtClean="0">
                <a:latin typeface="Cambria" panose="02040503050406030204" pitchFamily="18" charset="0"/>
              </a:rPr>
              <a:t>Leads </a:t>
            </a:r>
            <a:r>
              <a:rPr lang="en-US" sz="2400" b="0" dirty="0">
                <a:latin typeface="Cambria" panose="02040503050406030204" pitchFamily="18" charset="0"/>
              </a:rPr>
              <a:t>the patrol in the patrol leader’s </a:t>
            </a:r>
            <a:r>
              <a:rPr lang="en-US" sz="2400" b="0" dirty="0" smtClean="0">
                <a:latin typeface="Cambria" panose="02040503050406030204" pitchFamily="18" charset="0"/>
              </a:rPr>
              <a:t>absence</a:t>
            </a:r>
            <a:endParaRPr lang="en-US" sz="2400" b="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600" b="0" dirty="0" smtClean="0"/>
          </a:p>
        </p:txBody>
      </p:sp>
      <p:pic>
        <p:nvPicPr>
          <p:cNvPr id="6" name="Picture 8" descr="http://www.troop17bsa.com/uploads/4/5/8/4/4584404/7821645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439" y="365988"/>
            <a:ext cx="766651" cy="7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Troop Guide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996190"/>
            <a:ext cx="7977675" cy="5357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0" dirty="0" smtClean="0">
                <a:latin typeface="Cambria" panose="02040503050406030204" pitchFamily="18" charset="0"/>
              </a:rPr>
              <a:t>Guides </a:t>
            </a:r>
            <a:r>
              <a:rPr lang="en-US" sz="2200" b="0" dirty="0">
                <a:latin typeface="Cambria" panose="02040503050406030204" pitchFamily="18" charset="0"/>
              </a:rPr>
              <a:t>new Scouts through early Scouting </a:t>
            </a:r>
            <a:r>
              <a:rPr lang="en-US" sz="2200" b="0" dirty="0" smtClean="0">
                <a:latin typeface="Cambria" panose="02040503050406030204" pitchFamily="18" charset="0"/>
              </a:rPr>
              <a:t>activities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0" dirty="0" smtClean="0">
                <a:latin typeface="Cambria" panose="02040503050406030204" pitchFamily="18" charset="0"/>
              </a:rPr>
              <a:t>Shields new Scouts from harassment by older Scouts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0" dirty="0" smtClean="0">
                <a:latin typeface="Cambria" panose="02040503050406030204" pitchFamily="18" charset="0"/>
              </a:rPr>
              <a:t>Helps new Scouts earn First Class in their first year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0" dirty="0" smtClean="0">
                <a:latin typeface="Cambria" panose="02040503050406030204" pitchFamily="18" charset="0"/>
              </a:rPr>
              <a:t>Guide new Scouts through early troop experiences to help them become comfortable in the troop and in the outdoors (</a:t>
            </a:r>
            <a:r>
              <a:rPr lang="en-US" sz="2200" b="0" dirty="0" smtClean="0">
                <a:solidFill>
                  <a:srgbClr val="C00000"/>
                </a:solidFill>
                <a:latin typeface="Cambria" panose="02040503050406030204" pitchFamily="18" charset="0"/>
              </a:rPr>
              <a:t>going with them on outings</a:t>
            </a:r>
            <a:r>
              <a:rPr lang="en-US" sz="2200" b="0" dirty="0" smtClean="0">
                <a:latin typeface="Cambria" panose="02040503050406030204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0" dirty="0" smtClean="0">
                <a:latin typeface="Cambria" panose="02040503050406030204" pitchFamily="18" charset="0"/>
              </a:rPr>
              <a:t>Teaches basic Scout skills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0" dirty="0" smtClean="0">
                <a:latin typeface="Cambria" panose="02040503050406030204" pitchFamily="18" charset="0"/>
              </a:rPr>
              <a:t>Coaches the patrol leader of the new Scout patrol in his duties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0" dirty="0" smtClean="0">
                <a:latin typeface="Cambria" panose="02040503050406030204" pitchFamily="18" charset="0"/>
              </a:rPr>
              <a:t>Attends Patrol Leaders’ Council meetings with the patrol leader of the new Scout patrol</a:t>
            </a:r>
            <a:endParaRPr lang="en-US" sz="2200" b="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0" dirty="0" smtClean="0">
                <a:latin typeface="Cambria" panose="02040503050406030204" pitchFamily="18" charset="0"/>
              </a:rPr>
              <a:t>Helps set and enforce the tone for good Scout behavior within the troop</a:t>
            </a:r>
          </a:p>
        </p:txBody>
      </p:sp>
      <p:pic>
        <p:nvPicPr>
          <p:cNvPr id="5" name="Picture 10" descr="http://www.troop16bsa.com/Pages/Images/Leadership%20Positions/Troop%20Guid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7" y="334642"/>
            <a:ext cx="839754" cy="85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Quartermaster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" name="Picture 12" descr="http://www.bsatroop103.org/leadership/images/Quarterma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08" y="362570"/>
            <a:ext cx="755777" cy="76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38538" y="1164148"/>
            <a:ext cx="7696200" cy="469547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Keeps records on patrol and troop equipment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Makes sure equipment is in good working condition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Issues equipment and makes sure it is returned in good condition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Makes suggestions for new or replacement items for equipment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Gets the U.S., troop and patrol flags for meetings and ceremonies and puts them away afterwards</a:t>
            </a:r>
          </a:p>
        </p:txBody>
      </p:sp>
    </p:spTree>
    <p:extLst>
      <p:ext uri="{BB962C8B-B14F-4D97-AF65-F5344CB8AC3E}">
        <p14:creationId xmlns:p14="http://schemas.microsoft.com/office/powerpoint/2010/main" val="367780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8159750" cy="49053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Scribe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9501"/>
            <a:ext cx="7696200" cy="513401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Attends and keeps a log of Patrol </a:t>
            </a:r>
            <a:r>
              <a:rPr lang="en-US" sz="2600" b="0" dirty="0">
                <a:latin typeface="Cambria" panose="02040503050406030204" pitchFamily="18" charset="0"/>
              </a:rPr>
              <a:t>L</a:t>
            </a:r>
            <a:r>
              <a:rPr lang="en-US" sz="2600" b="0" dirty="0" smtClean="0">
                <a:latin typeface="Cambria" panose="02040503050406030204" pitchFamily="18" charset="0"/>
              </a:rPr>
              <a:t>eaders’ </a:t>
            </a:r>
            <a:r>
              <a:rPr lang="en-US" sz="2600" b="0" dirty="0">
                <a:latin typeface="Cambria" panose="02040503050406030204" pitchFamily="18" charset="0"/>
              </a:rPr>
              <a:t>C</a:t>
            </a:r>
            <a:r>
              <a:rPr lang="en-US" sz="2600" b="0" dirty="0" smtClean="0">
                <a:latin typeface="Cambria" panose="02040503050406030204" pitchFamily="18" charset="0"/>
              </a:rPr>
              <a:t>ouncil meetings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Records attendance and dues payments of all troop members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Records advancement in troop records and on the troop advancement chart</a:t>
            </a:r>
            <a:endParaRPr lang="en-US" sz="2600" b="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Works </a:t>
            </a:r>
            <a:r>
              <a:rPr lang="en-US" sz="2600" b="0" dirty="0">
                <a:latin typeface="Cambria" panose="02040503050406030204" pitchFamily="18" charset="0"/>
              </a:rPr>
              <a:t>with the appropriate troop committee members responsible for finance, records, and </a:t>
            </a:r>
            <a:r>
              <a:rPr lang="en-US" sz="2600" b="0" dirty="0" smtClean="0">
                <a:latin typeface="Cambria" panose="02040503050406030204" pitchFamily="18" charset="0"/>
              </a:rPr>
              <a:t>advancement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Handles </a:t>
            </a:r>
            <a:r>
              <a:rPr lang="en-US" sz="2600" b="0" dirty="0">
                <a:latin typeface="Cambria" panose="02040503050406030204" pitchFamily="18" charset="0"/>
              </a:rPr>
              <a:t>correspondence </a:t>
            </a:r>
            <a:r>
              <a:rPr lang="en-US" sz="2600" b="0" dirty="0" smtClean="0">
                <a:latin typeface="Cambria" panose="02040503050406030204" pitchFamily="18" charset="0"/>
              </a:rPr>
              <a:t>appropriately</a:t>
            </a:r>
          </a:p>
        </p:txBody>
      </p:sp>
      <p:pic>
        <p:nvPicPr>
          <p:cNvPr id="4" name="Picture 14" descr="http://www.troop16bsa.com/Pages/Images/Leadership%20Positions/Troop%20Scrib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6" y="367501"/>
            <a:ext cx="793103" cy="80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Scoutmaster’s Role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6553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“Training boy leaders to run their troop is the Scoutmaster's most important job.”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400" b="1" dirty="0">
              <a:latin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“Train Scouts to do a job, then let them do it.”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400" b="1" dirty="0">
              <a:latin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“Never do anything a boy can do.”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400" b="1" dirty="0">
              <a:latin typeface="Times New Roman" pitchFamily="18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altLang="en-US" sz="2400" b="1" i="1" dirty="0">
                <a:latin typeface="Times New Roman" pitchFamily="18" charset="0"/>
              </a:rPr>
              <a:t>—Robert S. S. Baden-Powell</a:t>
            </a:r>
          </a:p>
        </p:txBody>
      </p:sp>
    </p:spTree>
    <p:extLst>
      <p:ext uri="{BB962C8B-B14F-4D97-AF65-F5344CB8AC3E}">
        <p14:creationId xmlns:p14="http://schemas.microsoft.com/office/powerpoint/2010/main" val="72175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Order of the Arrow Representative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" name="Picture 16" descr="http://ts1.mm.bing.net/th?&amp;id=HN.608025639932530084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07" y="366964"/>
            <a:ext cx="771369" cy="77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36899" y="1573155"/>
            <a:ext cx="7696200" cy="390391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Encourages older Scout participation in high adventure programs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Encourages year-round and resident camping in the troop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Encourages </a:t>
            </a:r>
            <a:r>
              <a:rPr lang="en-US" sz="2600" b="0" dirty="0" err="1" smtClean="0">
                <a:latin typeface="Cambria" panose="02040503050406030204" pitchFamily="18" charset="0"/>
              </a:rPr>
              <a:t>Arrowmen</a:t>
            </a:r>
            <a:r>
              <a:rPr lang="en-US" sz="2600" b="0" dirty="0" smtClean="0">
                <a:latin typeface="Cambria" panose="02040503050406030204" pitchFamily="18" charset="0"/>
              </a:rPr>
              <a:t> to assure leadership positions in the troop, participate in lodge and/or chapter activities and seal their OA membership by becoming Brotherhood members</a:t>
            </a:r>
            <a:endParaRPr lang="en-US" sz="26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206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Historian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6663"/>
            <a:ext cx="8153400" cy="467894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Gathers pictures and facts about past troop activities and keeps them in a historical file or scrapbook, wall displays, etc.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Takes care of troop trophies, ribbons and souvenirs of troop activities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Keeps information about former members of the troop (alumni)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Keeps the troop display cabinet updated and in order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Maintains troop photo CDs, music CDs and DVDs</a:t>
            </a:r>
          </a:p>
        </p:txBody>
      </p:sp>
      <p:pic>
        <p:nvPicPr>
          <p:cNvPr id="4" name="Picture 18" descr="http://www.troop17bsa.com/uploads/4/5/8/4/4584404/3631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194" y="373254"/>
            <a:ext cx="765088" cy="76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8159750" cy="49053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Librarian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418"/>
            <a:ext cx="8305800" cy="41449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Establishes and maintains a troop library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Keeps records of books and pamphlets owned by the troop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Adds new or replacement items as needed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Makes literature available for borrowing 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Maintains a system to check literature in and out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Follows up on late returns</a:t>
            </a:r>
            <a:endParaRPr lang="en-US" sz="2600" b="0" dirty="0">
              <a:latin typeface="Cambria" panose="02040503050406030204" pitchFamily="18" charset="0"/>
            </a:endParaRPr>
          </a:p>
        </p:txBody>
      </p:sp>
      <p:pic>
        <p:nvPicPr>
          <p:cNvPr id="4" name="Picture 20" descr="http://www.troop16bsa.com/Pages/Images/Leadership%20Positions/Troop%20Libraria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384" y="364056"/>
            <a:ext cx="814354" cy="83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8159750" cy="49053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Instructor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193" y="1556051"/>
            <a:ext cx="6979298" cy="370641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Teaches basic Scouting skills within the troop and patrols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solidFill>
                  <a:srgbClr val="C00000"/>
                </a:solidFill>
                <a:latin typeface="Cambria" panose="02040503050406030204" pitchFamily="18" charset="0"/>
              </a:rPr>
              <a:t>Prepares well in advance for each teaching assignment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Proficient in both Scouting skills and the ability to teach those skills to others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Sets a good example</a:t>
            </a:r>
          </a:p>
        </p:txBody>
      </p:sp>
      <p:pic>
        <p:nvPicPr>
          <p:cNvPr id="5" name="Picture 22" descr="http://www.troop16bsa.com/Pages/Images/Leadership%20Positions/Instructo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32" y="367566"/>
            <a:ext cx="794882" cy="80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8159750" cy="49053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Chaplain Aide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544" y="837573"/>
            <a:ext cx="8005669" cy="557255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200" b="0" dirty="0">
                <a:latin typeface="Cambria" panose="02040503050406030204" pitchFamily="18" charset="0"/>
              </a:rPr>
              <a:t>Assist the troop chaplain </a:t>
            </a:r>
            <a:r>
              <a:rPr lang="en-US" sz="2200" b="0" dirty="0" smtClean="0">
                <a:latin typeface="Cambria" panose="02040503050406030204" pitchFamily="18" charset="0"/>
              </a:rPr>
              <a:t>with religious services at troop activities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200" b="0" dirty="0" smtClean="0">
                <a:solidFill>
                  <a:srgbClr val="C00000"/>
                </a:solidFill>
                <a:latin typeface="Cambria" panose="02040503050406030204" pitchFamily="18" charset="0"/>
              </a:rPr>
              <a:t>Tells Scouts about the religious emblem program for their faith and gives an overview of the various religious emblems programs to the troop annually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200" b="0" dirty="0" smtClean="0">
                <a:latin typeface="Cambria" panose="02040503050406030204" pitchFamily="18" charset="0"/>
              </a:rPr>
              <a:t>Makes sure religious holidays are considered during troop program planning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200" b="0" dirty="0" smtClean="0">
                <a:latin typeface="Cambria" panose="02040503050406030204" pitchFamily="18" charset="0"/>
              </a:rPr>
              <a:t>Helps plan for religious observance in troop activities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200" b="0" dirty="0" smtClean="0">
                <a:latin typeface="Cambria" panose="02040503050406030204" pitchFamily="18" charset="0"/>
              </a:rPr>
              <a:t>Serves as youth coordinator for the observance of the annual Scout Sunday and Scout Sabbath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200" b="0" dirty="0" smtClean="0">
                <a:latin typeface="Cambria" panose="02040503050406030204" pitchFamily="18" charset="0"/>
              </a:rPr>
              <a:t>Composes and leads a Scout’s Own service appropriate for all troop members during weekend campouts and prepares a troop prayer</a:t>
            </a:r>
          </a:p>
          <a:p>
            <a:endParaRPr lang="en-US" sz="2200" b="0" dirty="0" smtClean="0"/>
          </a:p>
        </p:txBody>
      </p:sp>
      <p:pic>
        <p:nvPicPr>
          <p:cNvPr id="4" name="Picture 24" descr="http://4.bp.blogspot.com/_E-YyeSOZojI/TIhEQiz3VHI/AAAAAAAAA6c/7tilKqLzz9E/s1600/ChaplainAidePa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450" y="373344"/>
            <a:ext cx="765110" cy="7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Den Chief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524" y="1369431"/>
            <a:ext cx="7660433" cy="399567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Serves as the activities assistant at den meetings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Meets regularly with the den leader to review the den and pack meeting plans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Encourages Cub Scout advancement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If serving as a Webelos den chief, helps prepare boys to join Boy Scouting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Project a positive image of the troop and Boy Scouting</a:t>
            </a:r>
          </a:p>
        </p:txBody>
      </p:sp>
      <p:pic>
        <p:nvPicPr>
          <p:cNvPr id="4" name="Picture 30" descr="http://ts2.mm.bing.net/th?id=HN.608053720414357071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09" y="367514"/>
            <a:ext cx="770877" cy="77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8159750" cy="49053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Junior Assistant Scoutmaster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537389"/>
            <a:ext cx="7576459" cy="32119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Functions as an Assistant Scoutmaster, except for those leadership responsibilities reserved for adults 18 and older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Accomplishes any duties assigned by the Scoutmaster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Sets a good example</a:t>
            </a:r>
          </a:p>
        </p:txBody>
      </p:sp>
      <p:pic>
        <p:nvPicPr>
          <p:cNvPr id="5" name="Picture 32" descr="http://www.troop254lenoir.org/wp-content/uploads/2011/07/junior-assistant-scoutmas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703" y="351673"/>
            <a:ext cx="804920" cy="8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8159750" cy="49053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Webmaster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41438"/>
            <a:ext cx="7716416" cy="464881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Establishes and maintains a safe and secure troop website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Ensures the troop website is a positive reflection of Scouting for the public</a:t>
            </a:r>
            <a:endParaRPr lang="en-US" sz="2600" b="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Manages the troop’s electronic communication tools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Works with the Scouts to provide up-to-date troop information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Works </a:t>
            </a:r>
            <a:r>
              <a:rPr lang="en-US" sz="2600" b="0" dirty="0">
                <a:latin typeface="Cambria" panose="02040503050406030204" pitchFamily="18" charset="0"/>
              </a:rPr>
              <a:t>with the </a:t>
            </a:r>
            <a:r>
              <a:rPr lang="en-US" sz="2600" b="0" dirty="0" smtClean="0">
                <a:latin typeface="Cambria" panose="02040503050406030204" pitchFamily="18" charset="0"/>
              </a:rPr>
              <a:t>scribe</a:t>
            </a:r>
            <a:endParaRPr lang="en-US" sz="2600" b="0" dirty="0">
              <a:latin typeface="Cambria" panose="02040503050406030204" pitchFamily="18" charset="0"/>
            </a:endParaRPr>
          </a:p>
        </p:txBody>
      </p:sp>
      <p:pic>
        <p:nvPicPr>
          <p:cNvPr id="4" name="Picture 34" descr="http://i.ebayimg.com/00/s/NTA1WDUwNQ==/z/-Z4AAOxywXFScSo5/$T2eC16N,%21y0FI,LH3qZUBScSo5HZSQ%7E%7E60_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8" y="342235"/>
            <a:ext cx="830426" cy="80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8159750" cy="49053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Leave No Trace Trainer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0100"/>
            <a:ext cx="7548465" cy="408897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Has a thorough understanding of and commitment to Leave No Trace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Successfully completed the Leave No Trace Trainer training course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Helps minimize the troop’s impact on the land by teaching Scouts the principles of Leave No Trace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Helps ensure that the troop follows Leave No Trace principles on all outings</a:t>
            </a:r>
          </a:p>
        </p:txBody>
      </p:sp>
      <p:pic>
        <p:nvPicPr>
          <p:cNvPr id="4" name="Picture 46" descr="http://www.troop39nc.org/wp-content/uploads/2010/08/LeaveNoTraceTrai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78" y="331432"/>
            <a:ext cx="825597" cy="82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Bugler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862" y="1528058"/>
            <a:ext cx="7156580" cy="315591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Plays the bugle to mark key moments during the day and evening on troop outings and events, such as reveille and lights out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Knows the required bugle calls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2600" b="0" dirty="0" smtClean="0">
                <a:latin typeface="Cambria" panose="02040503050406030204" pitchFamily="18" charset="0"/>
              </a:rPr>
              <a:t>Has, or is working towards getting, the Bugling </a:t>
            </a:r>
            <a:r>
              <a:rPr lang="en-US" sz="2600" b="0" dirty="0">
                <a:latin typeface="Cambria" panose="02040503050406030204" pitchFamily="18" charset="0"/>
              </a:rPr>
              <a:t>m</a:t>
            </a:r>
            <a:r>
              <a:rPr lang="en-US" sz="2600" b="0" dirty="0" smtClean="0">
                <a:latin typeface="Cambria" panose="02040503050406030204" pitchFamily="18" charset="0"/>
              </a:rPr>
              <a:t>erit badge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sz="2600" b="0" dirty="0">
              <a:latin typeface="Cambria" panose="02040503050406030204" pitchFamily="18" charset="0"/>
            </a:endParaRPr>
          </a:p>
        </p:txBody>
      </p:sp>
      <p:pic>
        <p:nvPicPr>
          <p:cNvPr id="5" name="Picture 42" descr="http://www.troop191nj.org/Data/Sites/1/images/patch/bug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94" y="364431"/>
            <a:ext cx="760826" cy="75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22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Today’s Agenda</a:t>
            </a:r>
            <a:endParaRPr lang="en-US" sz="4000" dirty="0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654550"/>
          </a:xfrm>
        </p:spPr>
        <p:txBody>
          <a:bodyPr/>
          <a:lstStyle/>
          <a:p>
            <a:pPr marL="463550" indent="-463550">
              <a:spcAft>
                <a:spcPct val="20000"/>
              </a:spcAft>
            </a:pPr>
            <a:r>
              <a:rPr lang="en-US" sz="2000" dirty="0" smtClean="0"/>
              <a:t>Module One—Troop Organization </a:t>
            </a:r>
            <a:r>
              <a:rPr lang="en-US" sz="2000" b="0" dirty="0" smtClean="0"/>
              <a:t>includes a description of each leadership position in the troop, including roles and responsibilities, troop organization, and introductions to vision and servant leadership. </a:t>
            </a:r>
            <a:r>
              <a:rPr lang="en-US" sz="2000" b="0" i="1" dirty="0" smtClean="0">
                <a:solidFill>
                  <a:srgbClr val="0070C0"/>
                </a:solidFill>
              </a:rPr>
              <a:t>(About an hour…)</a:t>
            </a:r>
          </a:p>
          <a:p>
            <a:pPr marL="463550" indent="-463550">
              <a:spcAft>
                <a:spcPct val="20000"/>
              </a:spcAft>
            </a:pPr>
            <a:r>
              <a:rPr lang="en-US" sz="2000" dirty="0" smtClean="0"/>
              <a:t>Module Two—Tools of the Trade </a:t>
            </a:r>
            <a:r>
              <a:rPr lang="en-US" sz="2000" b="0" dirty="0" smtClean="0"/>
              <a:t>covers some core skill sets to help the Scout lead, including communicating, planning, and teaching. </a:t>
            </a:r>
            <a:r>
              <a:rPr lang="en-US" sz="2000" b="0" i="1" dirty="0" smtClean="0">
                <a:solidFill>
                  <a:srgbClr val="0070C0"/>
                </a:solidFill>
              </a:rPr>
              <a:t>(About an hour and a half…)</a:t>
            </a:r>
            <a:endParaRPr lang="en-US" sz="2000" b="0" dirty="0" smtClean="0"/>
          </a:p>
          <a:p>
            <a:pPr marL="463550" indent="-463550">
              <a:spcAft>
                <a:spcPct val="20000"/>
              </a:spcAft>
            </a:pPr>
            <a:r>
              <a:rPr lang="en-US" sz="2000" dirty="0" smtClean="0"/>
              <a:t>Module Three—Leadership and Teamwork </a:t>
            </a:r>
            <a:r>
              <a:rPr lang="en-US" sz="2000" b="0" dirty="0" smtClean="0"/>
              <a:t>incorporates additional leadership tools for the Scout, including discussions of teams and team characteristics, the stages of team development and leadership, inclusion/using your team, ethics and values of a leader, and a more in-depth review of vision. </a:t>
            </a:r>
            <a:r>
              <a:rPr lang="en-US" sz="2000" b="0" i="1" dirty="0" smtClean="0">
                <a:solidFill>
                  <a:srgbClr val="0070C0"/>
                </a:solidFill>
              </a:rPr>
              <a:t>(About an hour…)</a:t>
            </a:r>
            <a:endParaRPr lang="en-US" sz="2000" b="0" dirty="0"/>
          </a:p>
          <a:p>
            <a:pPr marL="463550" indent="-463550">
              <a:spcAft>
                <a:spcPct val="20000"/>
              </a:spcAft>
            </a:pP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Adult Troop Positions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30358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0" dirty="0">
                <a:latin typeface="Cambria" panose="02040503050406030204" pitchFamily="18" charset="0"/>
              </a:rPr>
              <a:t>A</a:t>
            </a:r>
            <a:r>
              <a:rPr lang="en-US" b="0" dirty="0" smtClean="0">
                <a:latin typeface="Cambria" panose="02040503050406030204" pitchFamily="18" charset="0"/>
              </a:rPr>
              <a:t>dults in the troop are responsible for providing training to troop leadership and enabling them to carry out their duties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0" dirty="0" smtClean="0">
                <a:latin typeface="Cambria" panose="02040503050406030204" pitchFamily="18" charset="0"/>
              </a:rPr>
              <a:t>They also provide resources for the troop leaders and serve as mentors to all Scouts in the troop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0" dirty="0" smtClean="0">
                <a:latin typeface="Cambria" panose="02040503050406030204" pitchFamily="18" charset="0"/>
              </a:rPr>
              <a:t>The number of adult leaders and committee members needed is dependent on the size and needs of the troop</a:t>
            </a:r>
            <a:endParaRPr lang="en-US" b="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8159750" cy="49053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Scoutmaster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883" y="1145487"/>
            <a:ext cx="4267200" cy="52117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0" dirty="0" smtClean="0">
                <a:latin typeface="Cambria" panose="02040503050406030204" pitchFamily="18" charset="0"/>
              </a:rPr>
              <a:t>Trains and guides boy leaders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0" dirty="0" smtClean="0">
                <a:latin typeface="Cambria" panose="02040503050406030204" pitchFamily="18" charset="0"/>
              </a:rPr>
              <a:t>Works with other responsible adults to bring Scouting to boys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0" dirty="0" smtClean="0">
                <a:latin typeface="Cambria" panose="02040503050406030204" pitchFamily="18" charset="0"/>
              </a:rPr>
              <a:t>Uses the methods of Scouting to achieve the aims of Scouting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0" dirty="0" smtClean="0">
                <a:latin typeface="Cambria" panose="02040503050406030204" pitchFamily="18" charset="0"/>
              </a:rPr>
              <a:t>Meets regularly with the Patrol </a:t>
            </a:r>
            <a:r>
              <a:rPr lang="en-US" sz="1800" b="0" dirty="0">
                <a:latin typeface="Cambria" panose="02040503050406030204" pitchFamily="18" charset="0"/>
              </a:rPr>
              <a:t>L</a:t>
            </a:r>
            <a:r>
              <a:rPr lang="en-US" sz="1800" b="0" dirty="0" smtClean="0">
                <a:latin typeface="Cambria" panose="02040503050406030204" pitchFamily="18" charset="0"/>
              </a:rPr>
              <a:t>eaders’ Council for training and coordination in planning troop activities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0" dirty="0" smtClean="0">
                <a:latin typeface="Cambria" panose="02040503050406030204" pitchFamily="18" charset="0"/>
              </a:rPr>
              <a:t>Attends all troop meetings or, when necessary, arrange for a qualified adult substitute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0" dirty="0" smtClean="0">
                <a:latin typeface="Cambria" panose="02040503050406030204" pitchFamily="18" charset="0"/>
              </a:rPr>
              <a:t>Attends troop committee meetings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0" dirty="0" smtClean="0">
                <a:latin typeface="Cambria" panose="02040503050406030204" pitchFamily="18" charset="0"/>
              </a:rPr>
              <a:t>Conducts Scoutmaster conferences for all rank advancement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900" b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76" y="1145487"/>
            <a:ext cx="4495800" cy="46085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0" dirty="0" smtClean="0">
                <a:latin typeface="Cambria" panose="02040503050406030204" pitchFamily="18" charset="0"/>
              </a:rPr>
              <a:t>Conducts periodic parents’ sessions to share the program and encourage parent participation and cooperation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0" dirty="0" smtClean="0">
                <a:latin typeface="Cambria" panose="02040503050406030204" pitchFamily="18" charset="0"/>
              </a:rPr>
              <a:t>Provides a systematic recruiting plan for new members and see that they are promptly registered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0" dirty="0" smtClean="0">
                <a:latin typeface="Cambria" panose="02040503050406030204" pitchFamily="18" charset="0"/>
              </a:rPr>
              <a:t>Delegates responsibility to other adults and groups (assistants, troop committee) so they have a real part in troop operations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0" dirty="0" smtClean="0">
                <a:latin typeface="Cambria" panose="02040503050406030204" pitchFamily="18" charset="0"/>
              </a:rPr>
              <a:t>Conducts all activities under qualified leadership, safe conditions, and the policies of the chartered organization and the Boy Scouts of America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Assistant Scoutmasters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38" y="1341438"/>
            <a:ext cx="8229600" cy="439688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Cambria" panose="02040503050406030204" pitchFamily="18" charset="0"/>
              </a:rPr>
              <a:t>To fulfill his or her obligation to the troop, the Scoutmaster, with the assistance of the troop committee, recruits Assistant Scoutmasters to help operate the troop.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Cambria" panose="02040503050406030204" pitchFamily="18" charset="0"/>
              </a:rPr>
              <a:t>Each Assistant Scoutmaster is assigned specific program duties and reports to the Scoutmaster.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Cambria" panose="02040503050406030204" pitchFamily="18" charset="0"/>
              </a:rPr>
              <a:t>They also provide the two-deep leadership required by the Boy Scouts of America (there must be at least two adults present at any Boy Scout activity).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Cambria" panose="02040503050406030204" pitchFamily="18" charset="0"/>
              </a:rPr>
              <a:t>An Assistant Scoutmaster may be 18 years old, but at least one in each troop should be 21 or older so he or she can serve in the Scoutmaster’s absence.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Committee Chair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6" y="1341438"/>
            <a:ext cx="7147249" cy="161636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Cambria" panose="02040503050406030204" pitchFamily="18" charset="0"/>
              </a:rPr>
              <a:t>Supervises the Scoutmaster and committee members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Cambria" panose="02040503050406030204" pitchFamily="18" charset="0"/>
              </a:rPr>
              <a:t>Recruits and approves Scoutmasters and committee members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Committee Member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92" y="1238797"/>
            <a:ext cx="4777273" cy="46085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Cambria" panose="02040503050406030204" pitchFamily="18" charset="0"/>
              </a:rPr>
              <a:t>Serves as a resource to the troop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Cambria" panose="02040503050406030204" pitchFamily="18" charset="0"/>
              </a:rPr>
              <a:t>Works with an assigned officer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Cambria" panose="02040503050406030204" pitchFamily="18" charset="0"/>
              </a:rPr>
              <a:t>Recruits consultants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Cambria" panose="02040503050406030204" pitchFamily="18" charset="0"/>
              </a:rPr>
              <a:t>Potential Roles: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Cambria" panose="02040503050406030204" pitchFamily="18" charset="0"/>
              </a:rPr>
              <a:t>Webmaster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b="0" dirty="0" smtClean="0">
                <a:latin typeface="Cambria" panose="02040503050406030204" pitchFamily="18" charset="0"/>
              </a:rPr>
              <a:t>Treasurer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Cambria" panose="02040503050406030204" pitchFamily="18" charset="0"/>
              </a:rPr>
              <a:t>Secretary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b="0" dirty="0" smtClean="0">
                <a:latin typeface="Cambria" panose="02040503050406030204" pitchFamily="18" charset="0"/>
              </a:rPr>
              <a:t>Merit Badge Coordinator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Cambria" panose="02040503050406030204" pitchFamily="18" charset="0"/>
              </a:rPr>
              <a:t>Quartermaster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b="0" dirty="0" smtClean="0">
                <a:latin typeface="Cambria" panose="02040503050406030204" pitchFamily="18" charset="0"/>
              </a:rPr>
              <a:t>Eagle Scout Coordinator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Cambria" panose="02040503050406030204" pitchFamily="18" charset="0"/>
              </a:rPr>
              <a:t>Camping Coordinator</a:t>
            </a:r>
          </a:p>
          <a:p>
            <a:pPr lvl="1"/>
            <a:endParaRPr lang="en-US" sz="1600" b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Chartered Organization Representative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41" y="1341438"/>
            <a:ext cx="7445829" cy="242812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Cambria" panose="02040503050406030204" pitchFamily="18" charset="0"/>
              </a:rPr>
              <a:t>Serves as the liaison between the troop and the chartered organization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Cambria" panose="02040503050406030204" pitchFamily="18" charset="0"/>
              </a:rPr>
              <a:t>Recruits the troop committee; approves Scoutmasters and committee members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Cambria" panose="02040503050406030204" pitchFamily="18" charset="0"/>
              </a:rPr>
              <a:t>Participates in district leadership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Roles &amp; Responsibilities - Breakout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6256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mbria" panose="02040503050406030204" pitchFamily="18" charset="0"/>
              </a:rPr>
              <a:t>Role Balancing – Balloon Toss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Reflection…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The Scout-Led Troop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7669763" cy="41729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mbria" panose="02040503050406030204" pitchFamily="18" charset="0"/>
              </a:rPr>
              <a:t>Group Discussion: 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Leadership in Scouting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Cambria" panose="02040503050406030204" pitchFamily="18" charset="0"/>
              </a:rPr>
              <a:t>Discuss leadership in Scouting and the value of</a:t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dirty="0" smtClean="0">
                <a:latin typeface="Cambria" panose="02040503050406030204" pitchFamily="18" charset="0"/>
              </a:rPr>
              <a:t>the Scout-led troop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mbria" panose="02040503050406030204" pitchFamily="18" charset="0"/>
              </a:rPr>
              <a:t>Game:  Yurt Circle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Cambria" panose="02040503050406030204" pitchFamily="18" charset="0"/>
              </a:rPr>
              <a:t>Reflection: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Cambria" panose="02040503050406030204" pitchFamily="18" charset="0"/>
              </a:rPr>
              <a:t>Key teaching points: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Yurt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http://www.yurts.fsnet.co.uk/102-0287_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12" y="1010814"/>
            <a:ext cx="6502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74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The Scout-Led Troop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mbria" panose="02040503050406030204" pitchFamily="18" charset="0"/>
              </a:rPr>
              <a:t>Group Discussion: 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Patrol Leaders’ Council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mbria" panose="02040503050406030204" pitchFamily="18" charset="0"/>
              </a:rPr>
              <a:t>Game:  Helium Stick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Reflection: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Key points: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this course</a:t>
            </a:r>
          </a:p>
          <a:p>
            <a:r>
              <a:rPr lang="en-US" dirty="0" smtClean="0"/>
              <a:t>Where ILST fits into Scouting’s Youth Training Continuum</a:t>
            </a:r>
          </a:p>
          <a:p>
            <a:pPr lvl="1"/>
            <a:r>
              <a:rPr lang="en-US" dirty="0" smtClean="0"/>
              <a:t>ILST to NYLT to NAYLE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Course logistics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Restrooms</a:t>
            </a:r>
          </a:p>
          <a:p>
            <a:pPr lvl="1"/>
            <a:r>
              <a:rPr lang="en-US" dirty="0" smtClean="0"/>
              <a:t>Breaks</a:t>
            </a:r>
          </a:p>
          <a:p>
            <a:pPr lvl="1"/>
            <a:r>
              <a:rPr lang="en-US" dirty="0" smtClean="0"/>
              <a:t>Phone calls and cell phone/texting etiquette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29200" y="2438400"/>
            <a:ext cx="3566695" cy="2209800"/>
            <a:chOff x="1066800" y="1447800"/>
            <a:chExt cx="7010400" cy="4343400"/>
          </a:xfrm>
        </p:grpSpPr>
        <p:sp>
          <p:nvSpPr>
            <p:cNvPr id="5" name="Oval 4"/>
            <p:cNvSpPr/>
            <p:nvPr/>
          </p:nvSpPr>
          <p:spPr>
            <a:xfrm>
              <a:off x="1066800" y="1447800"/>
              <a:ext cx="1676400" cy="1676400"/>
            </a:xfrm>
            <a:prstGeom prst="ellipse">
              <a:avLst/>
            </a:prstGeom>
            <a:scene3d>
              <a:camera prst="orthographicFront">
                <a:rot lat="20731343" lon="21269753" rev="0"/>
              </a:camera>
              <a:lightRig rig="threePt" dir="t"/>
            </a:scene3d>
            <a:sp3d extrusionH="133350" prstMaterial="dkEdge"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ILST</a:t>
              </a:r>
              <a:endParaRPr lang="en-US" sz="1200" b="1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819400" y="1905000"/>
              <a:ext cx="838200" cy="6858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33800" y="1447800"/>
              <a:ext cx="1676400" cy="1676400"/>
            </a:xfrm>
            <a:prstGeom prst="ellipse">
              <a:avLst/>
            </a:prstGeom>
            <a:scene3d>
              <a:camera prst="orthographicFront">
                <a:rot lat="20731343" lon="21269753" rev="0"/>
              </a:camera>
              <a:lightRig rig="threePt" dir="t"/>
            </a:scene3d>
            <a:sp3d extrusionH="133350" prstMaterial="dkEdge"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576" rIns="36576" rtlCol="0" anchor="ctr"/>
            <a:lstStyle/>
            <a:p>
              <a:pPr algn="ctr"/>
              <a:r>
                <a:rPr lang="en-US" sz="1200" b="1" dirty="0" smtClean="0"/>
                <a:t>NYLT</a:t>
              </a:r>
              <a:r>
                <a:rPr lang="en-US" sz="1200" dirty="0" smtClean="0"/>
                <a:t/>
              </a:r>
              <a:br>
                <a:rPr lang="en-US" sz="1200" dirty="0" smtClean="0"/>
              </a:br>
              <a:r>
                <a:rPr lang="en-US" sz="1200" dirty="0" smtClean="0"/>
                <a:t>(Big Horn)</a:t>
              </a:r>
              <a:endParaRPr lang="en-US" sz="1200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486400" y="1905000"/>
              <a:ext cx="838200" cy="6858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400800" y="1447800"/>
              <a:ext cx="1676400" cy="1676400"/>
            </a:xfrm>
            <a:prstGeom prst="ellipse">
              <a:avLst/>
            </a:prstGeom>
            <a:scene3d>
              <a:camera prst="orthographicFront">
                <a:rot lat="20731343" lon="21269753" rev="0"/>
              </a:camera>
              <a:lightRig rig="threePt" dir="t"/>
            </a:scene3d>
            <a:sp3d extrusionH="133350" prstMaterial="dkEdge"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27432" rIns="27432" rtlCol="0" anchor="ctr"/>
            <a:lstStyle/>
            <a:p>
              <a:pPr algn="ctr"/>
              <a:r>
                <a:rPr lang="en-US" sz="1200" b="1" dirty="0" smtClean="0"/>
                <a:t>NAYLE</a:t>
              </a:r>
              <a:endParaRPr lang="en-US" sz="12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733800" y="4114800"/>
              <a:ext cx="1676400" cy="1676400"/>
            </a:xfrm>
            <a:prstGeom prst="ellipse">
              <a:avLst/>
            </a:prstGeom>
            <a:scene3d>
              <a:camera prst="orthographicFront">
                <a:rot lat="20731343" lon="21269753" rev="0"/>
              </a:camera>
              <a:lightRig rig="threePt" dir="t"/>
            </a:scene3d>
            <a:sp3d extrusionH="133350" prstMaterial="dkEdge"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/>
                <a:t>KODIAK</a:t>
              </a:r>
              <a:endParaRPr lang="en-US" sz="1100" b="1" dirty="0"/>
            </a:p>
          </p:txBody>
        </p:sp>
        <p:sp>
          <p:nvSpPr>
            <p:cNvPr id="11" name="Striped Right Arrow 10"/>
            <p:cNvSpPr/>
            <p:nvPr/>
          </p:nvSpPr>
          <p:spPr>
            <a:xfrm rot="18928484" flipH="1">
              <a:off x="5033374" y="3375630"/>
              <a:ext cx="1804811" cy="533400"/>
            </a:xfrm>
            <a:prstGeom prst="strip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Enables</a:t>
              </a:r>
              <a:endParaRPr lang="en-US" sz="1200" dirty="0"/>
            </a:p>
          </p:txBody>
        </p:sp>
        <p:sp>
          <p:nvSpPr>
            <p:cNvPr id="12" name="Striped Right Arrow 11"/>
            <p:cNvSpPr/>
            <p:nvPr/>
          </p:nvSpPr>
          <p:spPr>
            <a:xfrm rot="16200000" flipH="1">
              <a:off x="4158990" y="3346711"/>
              <a:ext cx="826020" cy="533400"/>
            </a:xfrm>
            <a:prstGeom prst="strip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3" name="Striped Right Arrow 12"/>
            <p:cNvSpPr/>
            <p:nvPr/>
          </p:nvSpPr>
          <p:spPr>
            <a:xfrm rot="2671516">
              <a:off x="2213974" y="3375630"/>
              <a:ext cx="1804811" cy="533400"/>
            </a:xfrm>
            <a:prstGeom prst="strip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Enables</a:t>
              </a:r>
              <a:endParaRPr lang="en-US" sz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The Scout-Led Troop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28573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mbria" panose="02040503050406030204" pitchFamily="18" charset="0"/>
              </a:rPr>
              <a:t>Group Discussion: 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Define leadership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mbria" panose="02040503050406030204" pitchFamily="18" charset="0"/>
              </a:rPr>
              <a:t>Group Discussion: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Tips for Being a Good Leader in the Troop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mbria" panose="02040503050406030204" pitchFamily="18" charset="0"/>
              </a:rPr>
              <a:t>Game:  Willow in the Wind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Introduction to Servant Leadership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26427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mbria" panose="02040503050406030204" pitchFamily="18" charset="0"/>
              </a:rPr>
              <a:t>Group Discussion: 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Why Should Scouts Choose to Be Leaders?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Cambria" panose="02040503050406030204" pitchFamily="18" charset="0"/>
              </a:rPr>
              <a:t>Reflection: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Cambria" panose="02040503050406030204" pitchFamily="18" charset="0"/>
              </a:rPr>
              <a:t>Key points: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10 minutes…</a:t>
            </a:r>
            <a:endParaRPr lang="en-US" dirty="0"/>
          </a:p>
        </p:txBody>
      </p:sp>
      <p:pic>
        <p:nvPicPr>
          <p:cNvPr id="81922" name="Picture 2" descr="H:\Users\Dad\Pictures\Scouting Images\chacodo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762000"/>
            <a:ext cx="4800600" cy="55206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Two– Tools of the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382000" cy="4608512"/>
          </a:xfrm>
        </p:spPr>
        <p:txBody>
          <a:bodyPr/>
          <a:lstStyle/>
          <a:p>
            <a:r>
              <a:rPr lang="en-US" dirty="0" smtClean="0"/>
              <a:t>Module Overview</a:t>
            </a:r>
          </a:p>
          <a:p>
            <a:pPr lvl="1"/>
            <a:r>
              <a:rPr lang="en-US" dirty="0" smtClean="0"/>
              <a:t>Introduction to the Tools of the Trade Session – 5 </a:t>
            </a:r>
            <a:r>
              <a:rPr lang="en-US" dirty="0" err="1" smtClean="0"/>
              <a:t>mins</a:t>
            </a:r>
            <a:endParaRPr lang="en-US" dirty="0" smtClean="0"/>
          </a:p>
          <a:p>
            <a:pPr lvl="1"/>
            <a:r>
              <a:rPr lang="en-US" dirty="0" smtClean="0"/>
              <a:t>Communications – 20 to 30 minutes</a:t>
            </a:r>
          </a:p>
          <a:p>
            <a:pPr lvl="1"/>
            <a:r>
              <a:rPr lang="en-US" dirty="0" smtClean="0"/>
              <a:t>Planning – 20 to 30 minutes</a:t>
            </a:r>
          </a:p>
          <a:p>
            <a:pPr lvl="1"/>
            <a:r>
              <a:rPr lang="en-US" dirty="0" smtClean="0"/>
              <a:t>The Teaching EDGE – 15 to 25 minutes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Tools of the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r>
              <a:rPr lang="en-US" b="0" dirty="0" smtClean="0"/>
              <a:t> – The skills of being an effective listener and an effective communicator are valuable tools for any leader.</a:t>
            </a:r>
          </a:p>
          <a:p>
            <a:r>
              <a:rPr lang="en-US" dirty="0" smtClean="0"/>
              <a:t>Planning</a:t>
            </a:r>
            <a:r>
              <a:rPr lang="en-US" b="0" dirty="0" smtClean="0"/>
              <a:t> – Proper planning makes the difference in almost all Scouting activities.</a:t>
            </a:r>
          </a:p>
          <a:p>
            <a:r>
              <a:rPr lang="en-US" dirty="0" smtClean="0"/>
              <a:t>Teaching EDGE</a:t>
            </a:r>
            <a:r>
              <a:rPr lang="en-US" b="0" dirty="0" smtClean="0"/>
              <a:t> – The Teaching EDGE method can be used any time a leader is helping others learn.</a:t>
            </a:r>
            <a:endParaRPr lang="en-US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Parts of ANY communication:</a:t>
            </a:r>
          </a:p>
          <a:p>
            <a:pPr lvl="1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sender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A message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C00000"/>
                </a:solidFill>
              </a:rPr>
              <a:t>A receiver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is still a valid model today. It applies to all forms </a:t>
            </a:r>
            <a:r>
              <a:rPr lang="en-US" dirty="0" smtClean="0"/>
              <a:t>of communication</a:t>
            </a:r>
            <a:r>
              <a:rPr lang="en-US" dirty="0"/>
              <a:t>: verbal, written, music, film, signaling, pantomime, teaching,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Game: 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Receiving</a:t>
            </a:r>
          </a:p>
          <a:p>
            <a:pPr lvl="1"/>
            <a:r>
              <a:rPr lang="en-US" dirty="0" smtClean="0"/>
              <a:t>Reflection:</a:t>
            </a:r>
          </a:p>
          <a:p>
            <a:pPr lvl="1"/>
            <a:r>
              <a:rPr lang="en-US" dirty="0" smtClean="0"/>
              <a:t>Key points: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Listening Tips: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0" dirty="0" smtClean="0"/>
              <a:t>Listen with your eyes as well as with your ears. Watch for nonverbal cues.</a:t>
            </a:r>
          </a:p>
          <a:p>
            <a:r>
              <a:rPr lang="en-US" sz="2000" b="0" dirty="0" smtClean="0"/>
              <a:t>Avoid distractions, both physical and mental. Give the speaker your full attention.</a:t>
            </a:r>
          </a:p>
          <a:p>
            <a:r>
              <a:rPr lang="en-US" sz="2000" b="0" dirty="0" smtClean="0"/>
              <a:t>Try to see things from the speaker’s point of view. In other words, try to put yourself in the speaker’s shoes.</a:t>
            </a:r>
          </a:p>
          <a:p>
            <a:r>
              <a:rPr lang="en-US" sz="2000" b="0" dirty="0" smtClean="0"/>
              <a:t>Apply the ideas to yourself. Think about how the speaker’s message relates to you and your experiences.</a:t>
            </a:r>
          </a:p>
          <a:p>
            <a:r>
              <a:rPr lang="en-US" sz="2000" b="0" dirty="0" smtClean="0"/>
              <a:t>Ask questions if you are unclear about anything.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0" dirty="0" smtClean="0"/>
              <a:t>Review the speaker’s points and think what logically might come next in the message.</a:t>
            </a:r>
          </a:p>
          <a:p>
            <a:r>
              <a:rPr lang="en-US" sz="2000" b="0" dirty="0" smtClean="0"/>
              <a:t>Curb your desire to talk until the speaker has finished.</a:t>
            </a:r>
          </a:p>
          <a:p>
            <a:r>
              <a:rPr lang="en-US" sz="2000" b="0" dirty="0" smtClean="0"/>
              <a:t>Respond nonverbally (nod your head or smile) to the speaker.</a:t>
            </a:r>
          </a:p>
          <a:p>
            <a:r>
              <a:rPr lang="en-US" sz="2000" b="0" dirty="0" smtClean="0"/>
              <a:t>Practice listening with respect for the speaker. Work hard not to interrupt even when you have a burning desire to make a point.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Messages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Game: 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The Whole Picture</a:t>
            </a:r>
          </a:p>
          <a:p>
            <a:pPr lvl="1"/>
            <a:r>
              <a:rPr lang="en-US" dirty="0" smtClean="0"/>
              <a:t>Reflection: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Messages - Tips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 your thoughts</a:t>
            </a:r>
          </a:p>
          <a:p>
            <a:r>
              <a:rPr lang="en-US" dirty="0" smtClean="0"/>
              <a:t>Minimize distractions</a:t>
            </a:r>
          </a:p>
          <a:p>
            <a:r>
              <a:rPr lang="en-US" dirty="0" smtClean="0"/>
              <a:t>Get the audience’s attention first</a:t>
            </a:r>
          </a:p>
          <a:p>
            <a:r>
              <a:rPr lang="en-US" dirty="0" smtClean="0"/>
              <a:t>Speak clearly and make eye contact</a:t>
            </a:r>
          </a:p>
          <a:p>
            <a:r>
              <a:rPr lang="en-US" dirty="0" smtClean="0"/>
              <a:t>Repeat facts such as dates, times, and places.</a:t>
            </a:r>
          </a:p>
          <a:p>
            <a:r>
              <a:rPr lang="en-US" dirty="0" smtClean="0"/>
              <a:t>Distribute notes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only to communicating, good planning is an essential skill for every effective leader.</a:t>
            </a:r>
          </a:p>
          <a:p>
            <a:pPr lvl="1"/>
            <a:r>
              <a:rPr lang="en-US" dirty="0" smtClean="0"/>
              <a:t>At its core, planning is really just thinking ahead</a:t>
            </a:r>
          </a:p>
          <a:p>
            <a:r>
              <a:rPr lang="en-US" dirty="0" smtClean="0"/>
              <a:t>Ask questions – develop answers</a:t>
            </a:r>
          </a:p>
          <a:p>
            <a:r>
              <a:rPr lang="en-US" dirty="0" smtClean="0"/>
              <a:t>After initial planning (also called “happy path” planning), start asking “what if” questions</a:t>
            </a:r>
          </a:p>
          <a:p>
            <a:pPr lvl="1"/>
            <a:r>
              <a:rPr lang="en-US" dirty="0" smtClean="0"/>
              <a:t>Adjust your plan to accommodate the unexpected</a:t>
            </a:r>
          </a:p>
          <a:p>
            <a:pPr lvl="1"/>
            <a:r>
              <a:rPr lang="en-US" dirty="0" smtClean="0"/>
              <a:t>Next add the “who” – the resources to make it happen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2239962"/>
          </a:xfrm>
        </p:spPr>
        <p:txBody>
          <a:bodyPr/>
          <a:lstStyle/>
          <a:p>
            <a:r>
              <a:rPr lang="en-US" dirty="0" smtClean="0"/>
              <a:t>Leadership in Boy Scouting</a:t>
            </a:r>
          </a:p>
          <a:p>
            <a:pPr lvl="1"/>
            <a:r>
              <a:rPr lang="en-US" dirty="0" smtClean="0"/>
              <a:t>Leadership is a vital part of the Scouting program. </a:t>
            </a:r>
          </a:p>
          <a:p>
            <a:pPr lvl="1"/>
            <a:r>
              <a:rPr lang="en-US" dirty="0" smtClean="0"/>
              <a:t>Opportunities to develop leadership skills are a key part of Scouting – </a:t>
            </a:r>
            <a:r>
              <a:rPr lang="en-US" i="1" dirty="0" smtClean="0"/>
              <a:t>every bit as important as rank!</a:t>
            </a:r>
          </a:p>
          <a:p>
            <a:pPr lvl="1"/>
            <a:r>
              <a:rPr lang="en-US" dirty="0" smtClean="0"/>
              <a:t>Key activities of youth leaders…</a:t>
            </a:r>
          </a:p>
          <a:p>
            <a:endParaRPr lang="en-US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1143000" y="35814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SzTx/>
              <a:buFont typeface="Arial" charset="0"/>
              <a:buChar char="►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Organizing the troop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SzTx/>
              <a:buFont typeface="Arial" charset="0"/>
              <a:buChar char="►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Planning and organizing activities and meetings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SzTx/>
              <a:buFont typeface="Arial" charset="0"/>
              <a:buChar char="►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Assigning duties to others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SzTx/>
              <a:buFont typeface="Arial" charset="0"/>
              <a:buChar char="►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Planning menus and figuring out food costs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SzTx/>
              <a:buFont typeface="Arial" charset="0"/>
              <a:buChar char="►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Encouraging advancement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SzTx/>
              <a:buFont typeface="Arial" charset="0"/>
              <a:buChar char="►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Guiding a troop’s involvement in problem-solving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648200" y="3581400"/>
            <a:ext cx="4038600" cy="2133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SzTx/>
              <a:buFont typeface="Arial" charset="0"/>
              <a:buChar char="►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Teaching outdoor, sports, or craft skills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SzTx/>
              <a:buFont typeface="Arial" charset="0"/>
              <a:buChar char="►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Ensuring the troop’s safety during meetings and outings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SzTx/>
              <a:buFont typeface="Arial" charset="0"/>
              <a:buChar char="►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Handling the troop’s finances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SzTx/>
              <a:buFont typeface="Arial" charset="0"/>
              <a:buChar char="►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other Boy Scouts make the most of their own leadership opportunities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SzTx/>
              <a:buFont typeface="Arial" charset="0"/>
              <a:buChar char="►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Encouraging participation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Exercise: 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Planning</a:t>
            </a:r>
          </a:p>
          <a:p>
            <a:pPr lvl="1"/>
            <a:r>
              <a:rPr lang="en-US" dirty="0" smtClean="0"/>
              <a:t>Plan as a group a sample troop service project</a:t>
            </a:r>
          </a:p>
          <a:p>
            <a:pPr lvl="1"/>
            <a:r>
              <a:rPr lang="en-US" u="sng" dirty="0" smtClean="0"/>
              <a:t>Scenario</a:t>
            </a:r>
            <a:r>
              <a:rPr lang="en-US" dirty="0" smtClean="0"/>
              <a:t>: On a Saturday, six weeks from now, the troop will conduct a service project at a local city park. The project involves:</a:t>
            </a:r>
          </a:p>
          <a:p>
            <a:pPr lvl="2"/>
            <a:r>
              <a:rPr lang="en-US" sz="2000" dirty="0" smtClean="0"/>
              <a:t>Installing 50 feet of split-rail fence around a tree (to protect it)</a:t>
            </a:r>
          </a:p>
          <a:p>
            <a:pPr lvl="2"/>
            <a:r>
              <a:rPr lang="en-US" sz="2000" dirty="0" smtClean="0"/>
              <a:t>Removing old plants and undergrowth from a nearby area (approximately 500 square feet in area). Laying down weed block in the cleared area. Spreading 6 cubic yards of mulch in the area just cleared and under the fenced-in tree</a:t>
            </a:r>
          </a:p>
          <a:p>
            <a:pPr lvl="2"/>
            <a:r>
              <a:rPr lang="en-US" sz="2000" dirty="0" smtClean="0"/>
              <a:t>Planting 15 to 20 small plants and shrubs in a small garden in a third area nearby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(exercise)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</a:t>
            </a:r>
          </a:p>
          <a:p>
            <a:pPr lvl="1"/>
            <a:r>
              <a:rPr lang="en-US" dirty="0" smtClean="0"/>
              <a:t>Plan what equipment you need for the project and how you’re going to get it. Plan how to use and manage your team on the day of the project.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Reflection – </a:t>
            </a:r>
            <a:r>
              <a:rPr lang="en-US" i="1" dirty="0" smtClean="0"/>
              <a:t>about the planning session</a:t>
            </a:r>
            <a:endParaRPr lang="en-US" dirty="0"/>
          </a:p>
          <a:p>
            <a:pPr lvl="1"/>
            <a:r>
              <a:rPr lang="en-US" dirty="0" smtClean="0"/>
              <a:t>Reflection – </a:t>
            </a:r>
            <a:r>
              <a:rPr lang="en-US" i="1" dirty="0" smtClean="0"/>
              <a:t>about the project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Key points: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EDGE (Explain, Demonstrate, Guide, Enable) method is the primary training method to teach skills in the troop. </a:t>
            </a:r>
          </a:p>
          <a:p>
            <a:r>
              <a:rPr lang="en-US" dirty="0" smtClean="0"/>
              <a:t>EDGE should be used for all teaching opportunities. Make it a habit. </a:t>
            </a:r>
          </a:p>
          <a:p>
            <a:r>
              <a:rPr lang="en-US" dirty="0" smtClean="0"/>
              <a:t>It can be used anytime a leader is helping others learn.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Four-Step EDGE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sz="2200" b="1" dirty="0" smtClean="0"/>
              <a:t>Explain</a:t>
            </a:r>
            <a:r>
              <a:rPr lang="en-US" sz="2200" dirty="0" smtClean="0"/>
              <a:t> -The trainer explains how something is done.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 smtClean="0"/>
              <a:t>Demonstrate</a:t>
            </a:r>
            <a:r>
              <a:rPr lang="en-US" sz="2200" dirty="0" smtClean="0"/>
              <a:t> - After the trainer explains, the trainer demonstrates while explaining again. This gives the learner a clear understanding of what success looks like.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 smtClean="0"/>
              <a:t>Guide</a:t>
            </a:r>
            <a:r>
              <a:rPr lang="en-US" sz="2200" dirty="0" smtClean="0"/>
              <a:t> - The learner tries the skill while the trainer guides him through it. The trainer gives instant feedback as the learner practices the skill.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 smtClean="0"/>
              <a:t>Enable</a:t>
            </a:r>
            <a:r>
              <a:rPr lang="en-US" sz="2200" dirty="0" smtClean="0"/>
              <a:t> - The learner works independently under the watchful eye of the trainer. The trainer helps remove any obstacles to success, thus enabling the learner to succeed.</a:t>
            </a:r>
          </a:p>
          <a:p>
            <a:pPr marL="514350" indent="-457200"/>
            <a:r>
              <a:rPr lang="en-US" sz="2600" dirty="0" smtClean="0"/>
              <a:t>Sample skill instruction</a:t>
            </a:r>
          </a:p>
          <a:p>
            <a:pPr marL="514350" indent="-457200"/>
            <a:r>
              <a:rPr lang="en-US" sz="2600" b="0" dirty="0" smtClean="0"/>
              <a:t>Reflection:</a:t>
            </a:r>
            <a:endParaRPr lang="en-US" sz="26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 (Wrap-up)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ommunications, planning, and teaching —</a:t>
            </a:r>
            <a:r>
              <a:rPr lang="en-US" b="0" dirty="0" smtClean="0"/>
              <a:t>are core skills leaders can use any time they are working with their team</a:t>
            </a:r>
          </a:p>
          <a:p>
            <a:r>
              <a:rPr lang="en-US" dirty="0" smtClean="0"/>
              <a:t>Good planning is foundational to everything</a:t>
            </a:r>
          </a:p>
          <a:p>
            <a:r>
              <a:rPr lang="en-US" dirty="0" smtClean="0"/>
              <a:t>As you grow in Scouting and take on more leadership roles, your leadership skills and strengths will continue to grow over time.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15 minutes…</a:t>
            </a:r>
            <a:endParaRPr lang="en-US" dirty="0"/>
          </a:p>
        </p:txBody>
      </p:sp>
      <p:pic>
        <p:nvPicPr>
          <p:cNvPr id="82946" name="Picture 2" descr="H:\Users\Dad\Pictures\Scouting Images\kokopel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42455"/>
            <a:ext cx="3429000" cy="62345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Three – Leadership &amp; 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382000" cy="4608512"/>
          </a:xfrm>
        </p:spPr>
        <p:txBody>
          <a:bodyPr/>
          <a:lstStyle/>
          <a:p>
            <a:r>
              <a:rPr lang="en-US" dirty="0" smtClean="0"/>
              <a:t>Module Overview</a:t>
            </a:r>
          </a:p>
          <a:p>
            <a:pPr lvl="1"/>
            <a:r>
              <a:rPr lang="en-US" dirty="0" smtClean="0"/>
              <a:t>Introduction to Leadership and Teamwork Session - 5 minutes</a:t>
            </a:r>
          </a:p>
          <a:p>
            <a:pPr lvl="1"/>
            <a:r>
              <a:rPr lang="en-US" dirty="0" smtClean="0"/>
              <a:t>Teams and Team Characteristics - 5 to 10 minutes</a:t>
            </a:r>
          </a:p>
          <a:p>
            <a:pPr lvl="1"/>
            <a:r>
              <a:rPr lang="en-US" dirty="0" smtClean="0"/>
              <a:t>Stages of Team Development and Styles of Leadership - 15 to 25 minutes</a:t>
            </a:r>
          </a:p>
          <a:p>
            <a:pPr lvl="1"/>
            <a:r>
              <a:rPr lang="en-US" dirty="0" smtClean="0"/>
              <a:t>Inclusion - 10 to 15 minutes</a:t>
            </a:r>
          </a:p>
          <a:p>
            <a:pPr lvl="1"/>
            <a:r>
              <a:rPr lang="en-US" dirty="0" smtClean="0"/>
              <a:t>Leadership Ethics and Values - 15 to 25 minutes</a:t>
            </a:r>
          </a:p>
          <a:p>
            <a:pPr lvl="1"/>
            <a:r>
              <a:rPr lang="en-US" dirty="0" smtClean="0"/>
              <a:t>Vision - 5 minutes</a:t>
            </a:r>
          </a:p>
          <a:p>
            <a:pPr lvl="1"/>
            <a:r>
              <a:rPr lang="en-US" dirty="0" smtClean="0"/>
              <a:t>Wrap Up the Introduction to Leadership Skills for Troops Course - 5 minutes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57200"/>
            <a:ext cx="8159750" cy="490537"/>
          </a:xfrm>
        </p:spPr>
        <p:txBody>
          <a:bodyPr/>
          <a:lstStyle/>
          <a:p>
            <a:r>
              <a:rPr lang="en-US" dirty="0" smtClean="0"/>
              <a:t>Introduction to Leadership and Teamwork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Discussion: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What do we mean by “team”?</a:t>
            </a:r>
          </a:p>
          <a:p>
            <a:pPr lvl="1"/>
            <a:r>
              <a:rPr lang="en-US" dirty="0" smtClean="0"/>
              <a:t>Characteristics of effective teams?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(list on a board)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57200"/>
            <a:ext cx="8159750" cy="490537"/>
          </a:xfrm>
        </p:spPr>
        <p:txBody>
          <a:bodyPr/>
          <a:lstStyle/>
          <a:p>
            <a:r>
              <a:rPr lang="en-US" dirty="0" smtClean="0"/>
              <a:t>Stages of Team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Discussion: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How do teams develop?</a:t>
            </a:r>
          </a:p>
          <a:p>
            <a:pPr lvl="1"/>
            <a:r>
              <a:rPr lang="en-US" dirty="0" smtClean="0"/>
              <a:t>Review team development through a discussion 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 Group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552688" cy="4608512"/>
          </a:xfrm>
        </p:spPr>
        <p:txBody>
          <a:bodyPr rIns="0"/>
          <a:lstStyle/>
          <a:p>
            <a:r>
              <a:rPr lang="en-US" dirty="0" smtClean="0"/>
              <a:t>Stages:</a:t>
            </a:r>
          </a:p>
          <a:p>
            <a:pPr lvl="1"/>
            <a:r>
              <a:rPr lang="en-US" b="1" dirty="0" smtClean="0"/>
              <a:t>Starting out </a:t>
            </a:r>
            <a:r>
              <a:rPr lang="en-US" b="0" dirty="0" smtClean="0"/>
              <a:t>(skills are low, enthusiasm is high)</a:t>
            </a:r>
          </a:p>
          <a:p>
            <a:pPr lvl="1"/>
            <a:r>
              <a:rPr lang="en-US" b="1" dirty="0" smtClean="0"/>
              <a:t>Becoming discouraged </a:t>
            </a:r>
            <a:r>
              <a:rPr lang="en-US" b="0" dirty="0" smtClean="0"/>
              <a:t>(skills and enthusiasm are low)</a:t>
            </a:r>
          </a:p>
          <a:p>
            <a:pPr lvl="1"/>
            <a:r>
              <a:rPr lang="en-US" b="1" dirty="0" smtClean="0"/>
              <a:t>Making progress </a:t>
            </a:r>
            <a:r>
              <a:rPr lang="en-US" b="0" dirty="0" smtClean="0"/>
              <a:t>(skills and enthusiasm is rising)</a:t>
            </a:r>
          </a:p>
          <a:p>
            <a:pPr lvl="1"/>
            <a:r>
              <a:rPr lang="en-US" b="1" dirty="0" smtClean="0"/>
              <a:t>Finding success </a:t>
            </a:r>
            <a:r>
              <a:rPr lang="en-US" b="0" dirty="0" smtClean="0"/>
              <a:t>(skills and enthusiasm are high)</a:t>
            </a:r>
          </a:p>
          <a:p>
            <a:endParaRPr lang="en-US" sz="1000" b="0" dirty="0"/>
          </a:p>
          <a:p>
            <a:r>
              <a:rPr lang="en-US" dirty="0" smtClean="0"/>
              <a:t>Team Skill Level and Enthusiasm</a:t>
            </a:r>
          </a:p>
          <a:p>
            <a:pPr lvl="1"/>
            <a:r>
              <a:rPr lang="en-US" dirty="0" smtClean="0"/>
              <a:t>Skill Level – rises over time</a:t>
            </a:r>
          </a:p>
          <a:p>
            <a:pPr lvl="1"/>
            <a:r>
              <a:rPr lang="en-US" dirty="0" smtClean="0"/>
              <a:t>Enthusiasm – varies as the team develops</a:t>
            </a:r>
          </a:p>
          <a:p>
            <a:pPr lvl="1"/>
            <a:endParaRPr lang="en-US" sz="1000" dirty="0"/>
          </a:p>
          <a:p>
            <a:r>
              <a:rPr lang="en-US" sz="2400" dirty="0" smtClean="0"/>
              <a:t>Discussion: </a:t>
            </a:r>
            <a:r>
              <a:rPr lang="en-US" sz="2400" b="0" i="1" dirty="0" smtClean="0">
                <a:solidFill>
                  <a:schemeClr val="bg2">
                    <a:lumMod val="50000"/>
                  </a:schemeClr>
                </a:solidFill>
              </a:rPr>
              <a:t>How can the leader affect the team’s development?</a:t>
            </a:r>
          </a:p>
          <a:p>
            <a:endParaRPr lang="en-US" sz="24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Training Continuum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066800" y="1752600"/>
            <a:ext cx="7010400" cy="4343400"/>
            <a:chOff x="1066800" y="1447800"/>
            <a:chExt cx="7010400" cy="4343400"/>
          </a:xfrm>
        </p:grpSpPr>
        <p:sp>
          <p:nvSpPr>
            <p:cNvPr id="11" name="Oval 10"/>
            <p:cNvSpPr/>
            <p:nvPr/>
          </p:nvSpPr>
          <p:spPr>
            <a:xfrm>
              <a:off x="1066800" y="1447800"/>
              <a:ext cx="1676400" cy="1676400"/>
            </a:xfrm>
            <a:prstGeom prst="ellipse">
              <a:avLst/>
            </a:prstGeom>
            <a:scene3d>
              <a:camera prst="orthographicFront">
                <a:rot lat="20731343" lon="21269753" rev="0"/>
              </a:camera>
              <a:lightRig rig="threePt" dir="t"/>
            </a:scene3d>
            <a:sp3d extrusionH="133350" prstMaterial="dkEdge"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ILST</a:t>
              </a:r>
              <a:endParaRPr lang="en-US" b="1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819400" y="1905000"/>
              <a:ext cx="838200" cy="6858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33800" y="1447800"/>
              <a:ext cx="1676400" cy="1676400"/>
            </a:xfrm>
            <a:prstGeom prst="ellipse">
              <a:avLst/>
            </a:prstGeom>
            <a:scene3d>
              <a:camera prst="orthographicFront">
                <a:rot lat="20731343" lon="21269753" rev="0"/>
              </a:camera>
              <a:lightRig rig="threePt" dir="t"/>
            </a:scene3d>
            <a:sp3d extrusionH="133350" prstMaterial="dkEdge"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576" rIns="36576" rtlCol="0" anchor="ctr"/>
            <a:lstStyle/>
            <a:p>
              <a:pPr algn="ctr"/>
              <a:r>
                <a:rPr lang="en-US" sz="2800" b="1" dirty="0" smtClean="0"/>
                <a:t>NYLT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(Big Horn)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486400" y="1905000"/>
              <a:ext cx="838200" cy="6858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400800" y="1447800"/>
              <a:ext cx="1676400" cy="1676400"/>
            </a:xfrm>
            <a:prstGeom prst="ellipse">
              <a:avLst/>
            </a:prstGeom>
            <a:scene3d>
              <a:camera prst="orthographicFront">
                <a:rot lat="20731343" lon="21269753" rev="0"/>
              </a:camera>
              <a:lightRig rig="threePt" dir="t"/>
            </a:scene3d>
            <a:sp3d extrusionH="133350" prstMaterial="dkEdge"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27432" rIns="27432" rtlCol="0" anchor="ctr"/>
            <a:lstStyle/>
            <a:p>
              <a:pPr algn="ctr"/>
              <a:r>
                <a:rPr lang="en-US" sz="2600" b="1" dirty="0" smtClean="0"/>
                <a:t>NAYLE</a:t>
              </a:r>
              <a:endParaRPr lang="en-US" sz="2600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733800" y="4114800"/>
              <a:ext cx="1676400" cy="1676400"/>
            </a:xfrm>
            <a:prstGeom prst="ellipse">
              <a:avLst/>
            </a:prstGeom>
            <a:scene3d>
              <a:camera prst="orthographicFront">
                <a:rot lat="20731343" lon="21269753" rev="0"/>
              </a:camera>
              <a:lightRig rig="threePt" dir="t"/>
            </a:scene3d>
            <a:sp3d extrusionH="133350" prstMaterial="dkEdge"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27432" rIns="27432" rtlCol="0" anchor="ctr"/>
            <a:lstStyle/>
            <a:p>
              <a:pPr algn="ctr"/>
              <a:r>
                <a:rPr lang="en-US" sz="2200" b="1" dirty="0" smtClean="0"/>
                <a:t>KODIAK</a:t>
              </a:r>
              <a:endParaRPr lang="en-US" sz="2200" b="1" dirty="0"/>
            </a:p>
          </p:txBody>
        </p:sp>
        <p:sp>
          <p:nvSpPr>
            <p:cNvPr id="19" name="Striped Right Arrow 18"/>
            <p:cNvSpPr/>
            <p:nvPr/>
          </p:nvSpPr>
          <p:spPr>
            <a:xfrm rot="18928484" flipH="1">
              <a:off x="5033374" y="3375630"/>
              <a:ext cx="1804811" cy="533400"/>
            </a:xfrm>
            <a:prstGeom prst="strip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Enables</a:t>
              </a:r>
              <a:endParaRPr lang="en-US" dirty="0"/>
            </a:p>
          </p:txBody>
        </p:sp>
        <p:sp>
          <p:nvSpPr>
            <p:cNvPr id="20" name="Striped Right Arrow 19"/>
            <p:cNvSpPr/>
            <p:nvPr/>
          </p:nvSpPr>
          <p:spPr>
            <a:xfrm rot="16200000" flipH="1">
              <a:off x="4158990" y="3346711"/>
              <a:ext cx="826020" cy="533400"/>
            </a:xfrm>
            <a:prstGeom prst="strip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Enables</a:t>
              </a:r>
              <a:endParaRPr lang="en-US" sz="900" dirty="0"/>
            </a:p>
          </p:txBody>
        </p:sp>
        <p:sp>
          <p:nvSpPr>
            <p:cNvPr id="21" name="Striped Right Arrow 20"/>
            <p:cNvSpPr/>
            <p:nvPr/>
          </p:nvSpPr>
          <p:spPr>
            <a:xfrm rot="2671516">
              <a:off x="2213974" y="3375630"/>
              <a:ext cx="1804811" cy="533400"/>
            </a:xfrm>
            <a:prstGeom prst="strip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Enables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8200" y="11151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Taught at the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Unit Level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11151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Taught at the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Council Level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838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Taught at the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Regional/National Level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4800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Kodiak is an adventure –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push your boundaries and apply your leadership skills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1" dirty="0" smtClean="0"/>
              <a:t>Effective engagement, inclusion and the use of each member of your team is an important skill</a:t>
            </a:r>
          </a:p>
          <a:p>
            <a:pPr lvl="1"/>
            <a:r>
              <a:rPr lang="en-US" dirty="0" smtClean="0"/>
              <a:t>Discussion: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The Potato Game</a:t>
            </a:r>
          </a:p>
          <a:p>
            <a:pPr lvl="1"/>
            <a:r>
              <a:rPr lang="en-US" dirty="0" smtClean="0"/>
              <a:t>Reflection: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(Rocks)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Ethics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Discussion: Scout Oath</a:t>
            </a:r>
          </a:p>
          <a:p>
            <a:pPr lvl="1"/>
            <a:r>
              <a:rPr lang="en-US" dirty="0" smtClean="0"/>
              <a:t>“On my honor…”</a:t>
            </a:r>
          </a:p>
          <a:p>
            <a:pPr lvl="1"/>
            <a:r>
              <a:rPr lang="en-US" dirty="0" smtClean="0"/>
              <a:t>“…I will do my best…”</a:t>
            </a:r>
          </a:p>
          <a:p>
            <a:pPr lvl="1"/>
            <a:r>
              <a:rPr lang="en-US" dirty="0" smtClean="0"/>
              <a:t>“…to do my duty…”</a:t>
            </a:r>
          </a:p>
          <a:p>
            <a:pPr lvl="1"/>
            <a:r>
              <a:rPr lang="en-US" dirty="0" smtClean="0"/>
              <a:t>“…to God and my country…”</a:t>
            </a:r>
          </a:p>
          <a:p>
            <a:pPr lvl="1"/>
            <a:r>
              <a:rPr lang="en-US" dirty="0" smtClean="0"/>
              <a:t>“… and to obey the Scout Law…”</a:t>
            </a:r>
          </a:p>
          <a:p>
            <a:pPr lvl="1"/>
            <a:r>
              <a:rPr lang="en-US" dirty="0" smtClean="0"/>
              <a:t>“…to help other people at all times…”</a:t>
            </a:r>
          </a:p>
          <a:p>
            <a:pPr lvl="1"/>
            <a:r>
              <a:rPr lang="en-US" dirty="0" smtClean="0"/>
              <a:t>…to keep myself physically strong…”</a:t>
            </a:r>
          </a:p>
          <a:p>
            <a:pPr lvl="1"/>
            <a:r>
              <a:rPr lang="en-US" dirty="0" smtClean="0"/>
              <a:t>“…mentally awake…”</a:t>
            </a:r>
          </a:p>
          <a:p>
            <a:pPr lvl="1"/>
            <a:r>
              <a:rPr lang="en-US" dirty="0" smtClean="0"/>
              <a:t>“…and morally straight.”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Ethics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Discussion: Scout Law</a:t>
            </a:r>
          </a:p>
          <a:p>
            <a:pPr lvl="1"/>
            <a:r>
              <a:rPr lang="en-US" sz="2000" b="1" dirty="0" smtClean="0"/>
              <a:t>A Leader is... </a:t>
            </a:r>
            <a:r>
              <a:rPr lang="en-US" sz="2000" dirty="0" smtClean="0"/>
              <a:t>Trustworthy,</a:t>
            </a:r>
          </a:p>
          <a:p>
            <a:pPr lvl="1"/>
            <a:r>
              <a:rPr lang="en-US" sz="2000" b="1" dirty="0" smtClean="0"/>
              <a:t>A Leader is... </a:t>
            </a:r>
            <a:r>
              <a:rPr lang="en-US" sz="2000" dirty="0" smtClean="0"/>
              <a:t>Loyal,</a:t>
            </a:r>
          </a:p>
          <a:p>
            <a:pPr lvl="1"/>
            <a:r>
              <a:rPr lang="en-US" sz="2000" b="1" dirty="0" smtClean="0"/>
              <a:t>A Leader is... </a:t>
            </a:r>
            <a:r>
              <a:rPr lang="en-US" sz="2000" dirty="0" smtClean="0"/>
              <a:t>Helpful,</a:t>
            </a:r>
          </a:p>
          <a:p>
            <a:pPr lvl="1"/>
            <a:r>
              <a:rPr lang="en-US" sz="2000" b="1" dirty="0" smtClean="0"/>
              <a:t>A Leader is... </a:t>
            </a:r>
            <a:r>
              <a:rPr lang="en-US" sz="2000" dirty="0" smtClean="0"/>
              <a:t>Friendly,</a:t>
            </a:r>
          </a:p>
          <a:p>
            <a:pPr lvl="1"/>
            <a:r>
              <a:rPr lang="en-US" sz="2000" b="1" dirty="0" smtClean="0"/>
              <a:t>A Leader is... </a:t>
            </a:r>
            <a:r>
              <a:rPr lang="en-US" sz="2000" dirty="0" smtClean="0"/>
              <a:t>Courteous,</a:t>
            </a:r>
          </a:p>
          <a:p>
            <a:pPr lvl="1"/>
            <a:r>
              <a:rPr lang="en-US" sz="2000" b="1" dirty="0" smtClean="0"/>
              <a:t>A Leader is... </a:t>
            </a:r>
            <a:r>
              <a:rPr lang="en-US" sz="2000" dirty="0" smtClean="0"/>
              <a:t>Kind,</a:t>
            </a:r>
          </a:p>
          <a:p>
            <a:pPr lvl="1"/>
            <a:r>
              <a:rPr lang="en-US" sz="2000" b="1" dirty="0" smtClean="0"/>
              <a:t>A Leader is... </a:t>
            </a:r>
            <a:r>
              <a:rPr lang="en-US" sz="2000" dirty="0" smtClean="0"/>
              <a:t>Obedient,</a:t>
            </a:r>
          </a:p>
          <a:p>
            <a:pPr lvl="1"/>
            <a:r>
              <a:rPr lang="en-US" sz="2000" b="1" dirty="0" smtClean="0"/>
              <a:t>A Leader is... </a:t>
            </a:r>
            <a:r>
              <a:rPr lang="en-US" sz="2000" dirty="0" smtClean="0"/>
              <a:t>Cheerful,</a:t>
            </a:r>
          </a:p>
          <a:p>
            <a:pPr lvl="1"/>
            <a:r>
              <a:rPr lang="en-US" sz="2000" b="1" dirty="0" smtClean="0"/>
              <a:t>A Leader is... </a:t>
            </a:r>
            <a:r>
              <a:rPr lang="en-US" sz="2000" dirty="0" smtClean="0"/>
              <a:t>Thrifty,</a:t>
            </a:r>
          </a:p>
          <a:p>
            <a:pPr lvl="1"/>
            <a:r>
              <a:rPr lang="en-US" sz="2000" b="1" dirty="0" smtClean="0"/>
              <a:t>A Leader is... </a:t>
            </a:r>
            <a:r>
              <a:rPr lang="en-US" sz="2000" dirty="0" smtClean="0"/>
              <a:t>Brave,</a:t>
            </a:r>
          </a:p>
          <a:p>
            <a:pPr lvl="1"/>
            <a:r>
              <a:rPr lang="en-US" sz="2000" b="1" dirty="0" smtClean="0"/>
              <a:t>A Leader is... </a:t>
            </a:r>
            <a:r>
              <a:rPr lang="en-US" sz="2000" dirty="0" smtClean="0"/>
              <a:t>Clean,</a:t>
            </a:r>
          </a:p>
          <a:p>
            <a:pPr lvl="1"/>
            <a:r>
              <a:rPr lang="en-US" sz="2000" b="1" dirty="0" smtClean="0"/>
              <a:t>A Leader is... </a:t>
            </a:r>
            <a:r>
              <a:rPr lang="en-US" sz="2000" dirty="0" smtClean="0"/>
              <a:t>and Reverent.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Ethics and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know you’ve been playing the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Integrity Game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Leader comments…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Ethics and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Servant Leader</a:t>
            </a:r>
          </a:p>
          <a:p>
            <a:pPr lvl="1"/>
            <a:r>
              <a:rPr lang="en-US" dirty="0" smtClean="0"/>
              <a:t>Relationship between a leader and the team?</a:t>
            </a:r>
          </a:p>
          <a:p>
            <a:pPr lvl="1"/>
            <a:r>
              <a:rPr lang="en-US" dirty="0" smtClean="0"/>
              <a:t>The role of a leader</a:t>
            </a:r>
          </a:p>
          <a:p>
            <a:pPr lvl="1"/>
            <a:r>
              <a:rPr lang="en-US" dirty="0" smtClean="0"/>
              <a:t>Recognizing responsibilities</a:t>
            </a:r>
          </a:p>
          <a:p>
            <a:pPr lvl="1"/>
            <a:r>
              <a:rPr lang="en-US" dirty="0" smtClean="0"/>
              <a:t>A leader enables the success of the team</a:t>
            </a:r>
          </a:p>
          <a:p>
            <a:pPr lvl="1"/>
            <a:r>
              <a:rPr lang="en-US" dirty="0" smtClean="0"/>
              <a:t>Good and bad examples of leadership</a:t>
            </a:r>
          </a:p>
          <a:p>
            <a:pPr lvl="1"/>
            <a:r>
              <a:rPr lang="en-US" dirty="0" smtClean="0"/>
              <a:t>Be tuned in to the needs and communications </a:t>
            </a:r>
            <a:br>
              <a:rPr lang="en-US" dirty="0" smtClean="0"/>
            </a:br>
            <a:r>
              <a:rPr lang="en-US" dirty="0" smtClean="0"/>
              <a:t>of the team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Ethics and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Servant Leaders:</a:t>
            </a:r>
          </a:p>
          <a:p>
            <a:pPr lvl="1"/>
            <a:r>
              <a:rPr lang="en-US" b="1" dirty="0" smtClean="0"/>
              <a:t>Need to listen </a:t>
            </a:r>
            <a:r>
              <a:rPr lang="en-US" dirty="0" smtClean="0"/>
              <a:t>and know when the time for discussion is over.</a:t>
            </a:r>
          </a:p>
          <a:p>
            <a:pPr lvl="1"/>
            <a:r>
              <a:rPr lang="en-US" b="1" dirty="0" smtClean="0"/>
              <a:t>Achieve consensus </a:t>
            </a:r>
            <a:r>
              <a:rPr lang="en-US" dirty="0" smtClean="0"/>
              <a:t>and know when to preserve things that are good without foundering in a constant storm of question and reinvention.</a:t>
            </a:r>
          </a:p>
          <a:p>
            <a:pPr lvl="1"/>
            <a:r>
              <a:rPr lang="en-US" b="1" dirty="0" smtClean="0"/>
              <a:t>Set/maintain standards </a:t>
            </a:r>
            <a:r>
              <a:rPr lang="en-US" dirty="0" smtClean="0"/>
              <a:t>and know when to reject what does not maintain those standards or the team vision.</a:t>
            </a:r>
          </a:p>
          <a:p>
            <a:pPr lvl="1"/>
            <a:r>
              <a:rPr lang="en-US" b="1" dirty="0" smtClean="0"/>
              <a:t>Serve their customers </a:t>
            </a:r>
            <a:r>
              <a:rPr lang="en-US" dirty="0" smtClean="0"/>
              <a:t>and know how to make a difference with the team.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Discussion: 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What is YOUR Vision of Success for Troop 125?</a:t>
            </a:r>
          </a:p>
          <a:p>
            <a:pPr lvl="1"/>
            <a:r>
              <a:rPr lang="en-US" dirty="0" smtClean="0"/>
              <a:t>How will we use our leadership skills to reach this success?</a:t>
            </a:r>
          </a:p>
          <a:p>
            <a:pPr lvl="1"/>
            <a:r>
              <a:rPr lang="en-US" dirty="0" smtClean="0"/>
              <a:t>How can we support our new Scout leaders achieve their goals and be successful?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 to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attending!</a:t>
            </a:r>
          </a:p>
          <a:p>
            <a:r>
              <a:rPr lang="en-US" dirty="0" smtClean="0"/>
              <a:t>Bring this new enthusiasm and training to your roles and your patrols</a:t>
            </a:r>
          </a:p>
          <a:p>
            <a:r>
              <a:rPr lang="en-US" dirty="0" smtClean="0"/>
              <a:t>Use the other leaders around you </a:t>
            </a:r>
          </a:p>
          <a:p>
            <a:endParaRPr lang="en-US" dirty="0"/>
          </a:p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Make a difference!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2400" y="6489700"/>
            <a:ext cx="30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fld id="{5F74EABA-D787-412F-AFF0-6EC3745B8D57}" type="slidenum">
              <a:rPr lang="en-US" sz="8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pPr/>
              <a:t>69</a:t>
            </a:fld>
            <a:endParaRPr lang="en-US" sz="800">
              <a:solidFill>
                <a:schemeClr val="bg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gray">
          <a:xfrm>
            <a:off x="539750" y="1989138"/>
            <a:ext cx="662463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6000" b="1">
                <a:solidFill>
                  <a:srgbClr val="1C1C1C"/>
                </a:solidFill>
              </a:rPr>
              <a:t>QUESTIONS?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One – Unit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 Overview</a:t>
            </a:r>
          </a:p>
          <a:p>
            <a:pPr lvl="1"/>
            <a:r>
              <a:rPr lang="en-US" dirty="0"/>
              <a:t>Introduction to the </a:t>
            </a:r>
            <a:r>
              <a:rPr lang="en-US" dirty="0" smtClean="0"/>
              <a:t>Course - 5 </a:t>
            </a:r>
            <a:r>
              <a:rPr lang="en-US" dirty="0"/>
              <a:t>minutes</a:t>
            </a:r>
          </a:p>
          <a:p>
            <a:pPr lvl="1"/>
            <a:r>
              <a:rPr lang="en-US" dirty="0"/>
              <a:t>Introduction to </a:t>
            </a:r>
            <a:r>
              <a:rPr lang="en-US" dirty="0" smtClean="0"/>
              <a:t>Vision - 5 </a:t>
            </a:r>
            <a:r>
              <a:rPr lang="en-US" dirty="0"/>
              <a:t>to 10 minutes</a:t>
            </a:r>
          </a:p>
          <a:p>
            <a:pPr lvl="1"/>
            <a:r>
              <a:rPr lang="en-US" dirty="0"/>
              <a:t>Troop </a:t>
            </a:r>
            <a:r>
              <a:rPr lang="en-US" dirty="0" smtClean="0"/>
              <a:t>Organization - 20 </a:t>
            </a:r>
            <a:r>
              <a:rPr lang="en-US" dirty="0"/>
              <a:t>to 35 minutes</a:t>
            </a:r>
          </a:p>
          <a:p>
            <a:pPr lvl="1"/>
            <a:r>
              <a:rPr lang="en-US" dirty="0"/>
              <a:t>The Team-Based </a:t>
            </a:r>
            <a:r>
              <a:rPr lang="en-US" dirty="0" smtClean="0"/>
              <a:t>Troop - 25 </a:t>
            </a:r>
            <a:r>
              <a:rPr lang="en-US" dirty="0"/>
              <a:t>to 30 minutes</a:t>
            </a:r>
          </a:p>
          <a:p>
            <a:pPr lvl="1"/>
            <a:r>
              <a:rPr lang="en-US" dirty="0"/>
              <a:t>Introduction to Servant </a:t>
            </a:r>
            <a:r>
              <a:rPr lang="en-US" dirty="0" smtClean="0"/>
              <a:t>Leadership - 5 </a:t>
            </a:r>
            <a:r>
              <a:rPr lang="en-US" dirty="0"/>
              <a:t>to 10 minutes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</a:t>
            </a:r>
            <a:r>
              <a:rPr lang="en-US" dirty="0"/>
              <a:t>to success in any role or </a:t>
            </a:r>
            <a:r>
              <a:rPr lang="en-US" dirty="0" smtClean="0"/>
              <a:t>project</a:t>
            </a:r>
          </a:p>
          <a:p>
            <a:r>
              <a:rPr lang="en-US" dirty="0" smtClean="0"/>
              <a:t>Developed and shared by all members</a:t>
            </a:r>
          </a:p>
          <a:p>
            <a:r>
              <a:rPr lang="en-US" dirty="0" smtClean="0"/>
              <a:t>Share and discuss the vision of the Senior Patrol Leader (SPL) and Scoutmaster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76" y="135293"/>
            <a:ext cx="3293706" cy="490537"/>
          </a:xfrm>
        </p:spPr>
        <p:txBody>
          <a:bodyPr lIns="0" rIns="0"/>
          <a:lstStyle/>
          <a:p>
            <a:r>
              <a:rPr lang="en-US" dirty="0" smtClean="0"/>
              <a:t>   </a:t>
            </a:r>
            <a:r>
              <a:rPr lang="en-US" sz="2400" dirty="0" smtClean="0">
                <a:latin typeface="Cambria" panose="02040503050406030204" pitchFamily="18" charset="0"/>
              </a:rPr>
              <a:t>Troop Organization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75" name="Rectangle 65"/>
          <p:cNvSpPr>
            <a:spLocks noChangeArrowheads="1"/>
          </p:cNvSpPr>
          <p:nvPr/>
        </p:nvSpPr>
        <p:spPr bwMode="auto">
          <a:xfrm>
            <a:off x="195945" y="839762"/>
            <a:ext cx="8696131" cy="585029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1101016" y="2320610"/>
            <a:ext cx="7607554" cy="16906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13753" y="6135934"/>
            <a:ext cx="1169263" cy="26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4" name="Group 73"/>
          <p:cNvGrpSpPr/>
          <p:nvPr/>
        </p:nvGrpSpPr>
        <p:grpSpPr>
          <a:xfrm>
            <a:off x="4375339" y="939482"/>
            <a:ext cx="1102912" cy="317244"/>
            <a:chOff x="4002099" y="771524"/>
            <a:chExt cx="1102912" cy="317244"/>
          </a:xfrm>
        </p:grpSpPr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4016387" y="781049"/>
              <a:ext cx="1088624" cy="3077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002099" y="771524"/>
              <a:ext cx="1088624" cy="3077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Scoutmaster</a:t>
              </a:r>
            </a:p>
          </p:txBody>
        </p:sp>
      </p:grp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6221590" y="2419893"/>
            <a:ext cx="1147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1942 report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1942 report" pitchFamily="1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1200" b="1" dirty="0">
                <a:latin typeface="Arial Narrow" panose="020B0606020202030204" pitchFamily="34" charset="0"/>
              </a:rPr>
              <a:t>Patrol Leaders' </a:t>
            </a:r>
            <a:endParaRPr lang="en-US" altLang="en-US" sz="1200" b="1" dirty="0" smtClean="0">
              <a:latin typeface="Arial Narrow" panose="020B0606020202030204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altLang="en-US" sz="1200" b="1" dirty="0" smtClean="0">
                <a:latin typeface="Arial Narrow" panose="020B0606020202030204" pitchFamily="34" charset="0"/>
              </a:rPr>
              <a:t>Council</a:t>
            </a:r>
            <a:endParaRPr lang="en-US" alt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39" name="Line 69"/>
          <p:cNvSpPr>
            <a:spLocks noChangeShapeType="1"/>
          </p:cNvSpPr>
          <p:nvPr/>
        </p:nvSpPr>
        <p:spPr bwMode="auto">
          <a:xfrm>
            <a:off x="3225128" y="2988393"/>
            <a:ext cx="0" cy="28796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70"/>
          <p:cNvSpPr>
            <a:spLocks noChangeShapeType="1"/>
          </p:cNvSpPr>
          <p:nvPr/>
        </p:nvSpPr>
        <p:spPr bwMode="auto">
          <a:xfrm>
            <a:off x="4918543" y="1247201"/>
            <a:ext cx="1119" cy="138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75"/>
          <p:cNvSpPr>
            <a:spLocks noChangeShapeType="1"/>
          </p:cNvSpPr>
          <p:nvPr/>
        </p:nvSpPr>
        <p:spPr bwMode="auto">
          <a:xfrm>
            <a:off x="1956220" y="3323238"/>
            <a:ext cx="0" cy="2009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76"/>
          <p:cNvSpPr>
            <a:spLocks noChangeShapeType="1"/>
          </p:cNvSpPr>
          <p:nvPr/>
        </p:nvSpPr>
        <p:spPr bwMode="auto">
          <a:xfrm>
            <a:off x="3770736" y="2701608"/>
            <a:ext cx="600075" cy="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77"/>
          <p:cNvSpPr>
            <a:spLocks noChangeShapeType="1"/>
          </p:cNvSpPr>
          <p:nvPr/>
        </p:nvSpPr>
        <p:spPr bwMode="auto">
          <a:xfrm flipH="1" flipV="1">
            <a:off x="7980786" y="2044383"/>
            <a:ext cx="2034" cy="1479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79"/>
          <p:cNvSpPr>
            <a:spLocks noChangeShapeType="1"/>
          </p:cNvSpPr>
          <p:nvPr/>
        </p:nvSpPr>
        <p:spPr bwMode="auto">
          <a:xfrm>
            <a:off x="2437237" y="3187383"/>
            <a:ext cx="5545584" cy="191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80"/>
          <p:cNvSpPr>
            <a:spLocks noChangeShapeType="1"/>
          </p:cNvSpPr>
          <p:nvPr/>
        </p:nvSpPr>
        <p:spPr bwMode="auto">
          <a:xfrm>
            <a:off x="4918544" y="2854455"/>
            <a:ext cx="0" cy="3348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81"/>
          <p:cNvSpPr>
            <a:spLocks noChangeShapeType="1"/>
          </p:cNvSpPr>
          <p:nvPr/>
        </p:nvSpPr>
        <p:spPr bwMode="auto">
          <a:xfrm flipH="1">
            <a:off x="4026077" y="3184537"/>
            <a:ext cx="677" cy="180783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95"/>
          <p:cNvSpPr>
            <a:spLocks noChangeShapeType="1"/>
          </p:cNvSpPr>
          <p:nvPr/>
        </p:nvSpPr>
        <p:spPr bwMode="auto">
          <a:xfrm>
            <a:off x="1128519" y="5868058"/>
            <a:ext cx="701557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96"/>
          <p:cNvSpPr>
            <a:spLocks noChangeShapeType="1"/>
          </p:cNvSpPr>
          <p:nvPr/>
        </p:nvSpPr>
        <p:spPr bwMode="auto">
          <a:xfrm>
            <a:off x="3499722" y="5868058"/>
            <a:ext cx="0" cy="133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97"/>
          <p:cNvSpPr>
            <a:spLocks noChangeShapeType="1"/>
          </p:cNvSpPr>
          <p:nvPr/>
        </p:nvSpPr>
        <p:spPr bwMode="auto">
          <a:xfrm>
            <a:off x="4657243" y="5868058"/>
            <a:ext cx="0" cy="133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98"/>
          <p:cNvSpPr>
            <a:spLocks noChangeShapeType="1"/>
          </p:cNvSpPr>
          <p:nvPr/>
        </p:nvSpPr>
        <p:spPr bwMode="auto">
          <a:xfrm>
            <a:off x="5819528" y="5868058"/>
            <a:ext cx="0" cy="133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99"/>
          <p:cNvSpPr>
            <a:spLocks noChangeShapeType="1"/>
          </p:cNvSpPr>
          <p:nvPr/>
        </p:nvSpPr>
        <p:spPr bwMode="auto">
          <a:xfrm>
            <a:off x="6981813" y="5868058"/>
            <a:ext cx="0" cy="133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00"/>
          <p:cNvSpPr>
            <a:spLocks noChangeShapeType="1"/>
          </p:cNvSpPr>
          <p:nvPr/>
        </p:nvSpPr>
        <p:spPr bwMode="auto">
          <a:xfrm>
            <a:off x="8144097" y="5868058"/>
            <a:ext cx="0" cy="133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01"/>
          <p:cNvSpPr>
            <a:spLocks noChangeShapeType="1"/>
          </p:cNvSpPr>
          <p:nvPr/>
        </p:nvSpPr>
        <p:spPr bwMode="auto">
          <a:xfrm>
            <a:off x="1128519" y="5868058"/>
            <a:ext cx="0" cy="133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02"/>
          <p:cNvSpPr>
            <a:spLocks noChangeShapeType="1"/>
          </p:cNvSpPr>
          <p:nvPr/>
        </p:nvSpPr>
        <p:spPr bwMode="auto">
          <a:xfrm>
            <a:off x="2338101" y="5868058"/>
            <a:ext cx="0" cy="133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72"/>
          <p:cNvSpPr>
            <a:spLocks noChangeShapeType="1"/>
          </p:cNvSpPr>
          <p:nvPr/>
        </p:nvSpPr>
        <p:spPr bwMode="auto">
          <a:xfrm flipH="1">
            <a:off x="3652136" y="1385888"/>
            <a:ext cx="702" cy="2056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7397006" y="1520125"/>
            <a:ext cx="1183550" cy="643312"/>
            <a:chOff x="594001" y="1414087"/>
            <a:chExt cx="1183550" cy="643312"/>
          </a:xfrm>
        </p:grpSpPr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608288" y="1423611"/>
              <a:ext cx="1169263" cy="633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7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Assistant </a:t>
              </a: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Scoutmaster – Venture Patrol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638863" y="2409362"/>
            <a:ext cx="1183550" cy="648075"/>
            <a:chOff x="594001" y="1414087"/>
            <a:chExt cx="1183550" cy="648075"/>
          </a:xfrm>
        </p:grpSpPr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608288" y="1428374"/>
              <a:ext cx="1169263" cy="633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1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Assistant </a:t>
              </a:r>
              <a:endParaRPr lang="en-US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Senior Patrol Leader(s)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329565" y="2406335"/>
            <a:ext cx="1183550" cy="595311"/>
            <a:chOff x="594001" y="1414087"/>
            <a:chExt cx="1183550" cy="649439"/>
          </a:xfrm>
        </p:grpSpPr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608288" y="1429738"/>
              <a:ext cx="1169263" cy="633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91440" rIns="0" bIns="9144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5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91440" rIns="0" bIns="91440"/>
            <a:lstStyle/>
            <a:p>
              <a:endParaRPr lang="en-US"/>
            </a:p>
          </p:txBody>
        </p: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91440" rIns="0" bIns="9144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Senior </a:t>
              </a:r>
            </a:p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Patrol Leader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443525" y="3554089"/>
            <a:ext cx="1166751" cy="319476"/>
            <a:chOff x="3070285" y="3452813"/>
            <a:chExt cx="1166751" cy="319476"/>
          </a:xfrm>
        </p:grpSpPr>
        <p:sp>
          <p:nvSpPr>
            <p:cNvPr id="87" name="Text Box 13"/>
            <p:cNvSpPr txBox="1">
              <a:spLocks noChangeArrowheads="1"/>
            </p:cNvSpPr>
            <p:nvPr/>
          </p:nvSpPr>
          <p:spPr bwMode="auto">
            <a:xfrm>
              <a:off x="3084573" y="3467101"/>
              <a:ext cx="1152463" cy="3051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070285" y="3452813"/>
              <a:ext cx="1152463" cy="3051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Patrol Leader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438976" y="4168448"/>
            <a:ext cx="1183550" cy="504823"/>
            <a:chOff x="594001" y="1414087"/>
            <a:chExt cx="1183550" cy="649439"/>
          </a:xfrm>
        </p:grpSpPr>
        <p:sp>
          <p:nvSpPr>
            <p:cNvPr id="90" name="Text Box 7"/>
            <p:cNvSpPr txBox="1">
              <a:spLocks noChangeArrowheads="1"/>
            </p:cNvSpPr>
            <p:nvPr/>
          </p:nvSpPr>
          <p:spPr bwMode="auto">
            <a:xfrm>
              <a:off x="608288" y="1429738"/>
              <a:ext cx="1169263" cy="633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1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Assistant </a:t>
              </a:r>
            </a:p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Patrol Leader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3" name="Line 81"/>
          <p:cNvSpPr>
            <a:spLocks noChangeShapeType="1"/>
          </p:cNvSpPr>
          <p:nvPr/>
        </p:nvSpPr>
        <p:spPr bwMode="auto">
          <a:xfrm flipH="1">
            <a:off x="5388155" y="3184537"/>
            <a:ext cx="677" cy="180783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81"/>
          <p:cNvSpPr>
            <a:spLocks noChangeShapeType="1"/>
          </p:cNvSpPr>
          <p:nvPr/>
        </p:nvSpPr>
        <p:spPr bwMode="auto">
          <a:xfrm flipH="1">
            <a:off x="6693077" y="3189299"/>
            <a:ext cx="677" cy="180783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4805633" y="3554089"/>
            <a:ext cx="1166751" cy="319476"/>
            <a:chOff x="3070285" y="3452813"/>
            <a:chExt cx="1166751" cy="319476"/>
          </a:xfrm>
        </p:grpSpPr>
        <p:sp>
          <p:nvSpPr>
            <p:cNvPr id="96" name="Text Box 13"/>
            <p:cNvSpPr txBox="1">
              <a:spLocks noChangeArrowheads="1"/>
            </p:cNvSpPr>
            <p:nvPr/>
          </p:nvSpPr>
          <p:spPr bwMode="auto">
            <a:xfrm>
              <a:off x="3084573" y="3467101"/>
              <a:ext cx="1152463" cy="3051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7" name="Text Box 13"/>
            <p:cNvSpPr txBox="1">
              <a:spLocks noChangeArrowheads="1"/>
            </p:cNvSpPr>
            <p:nvPr/>
          </p:nvSpPr>
          <p:spPr bwMode="auto">
            <a:xfrm>
              <a:off x="3070285" y="3452813"/>
              <a:ext cx="1152463" cy="3051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Patrol Leader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110562" y="3554089"/>
            <a:ext cx="1166751" cy="319476"/>
            <a:chOff x="3070285" y="3452813"/>
            <a:chExt cx="1166751" cy="319476"/>
          </a:xfrm>
        </p:grpSpPr>
        <p:sp>
          <p:nvSpPr>
            <p:cNvPr id="99" name="Text Box 13"/>
            <p:cNvSpPr txBox="1">
              <a:spLocks noChangeArrowheads="1"/>
            </p:cNvSpPr>
            <p:nvPr/>
          </p:nvSpPr>
          <p:spPr bwMode="auto">
            <a:xfrm>
              <a:off x="3084573" y="3467101"/>
              <a:ext cx="1152463" cy="3051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0" name="Text Box 13"/>
            <p:cNvSpPr txBox="1">
              <a:spLocks noChangeArrowheads="1"/>
            </p:cNvSpPr>
            <p:nvPr/>
          </p:nvSpPr>
          <p:spPr bwMode="auto">
            <a:xfrm>
              <a:off x="3070285" y="3452813"/>
              <a:ext cx="1152463" cy="3051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Patrol Leader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396615" y="3377876"/>
            <a:ext cx="1183550" cy="504823"/>
            <a:chOff x="594001" y="1414087"/>
            <a:chExt cx="1183550" cy="649439"/>
          </a:xfrm>
        </p:grpSpPr>
        <p:sp>
          <p:nvSpPr>
            <p:cNvPr id="102" name="Text Box 7"/>
            <p:cNvSpPr txBox="1">
              <a:spLocks noChangeArrowheads="1"/>
            </p:cNvSpPr>
            <p:nvPr/>
          </p:nvSpPr>
          <p:spPr bwMode="auto">
            <a:xfrm>
              <a:off x="608288" y="1429738"/>
              <a:ext cx="1169263" cy="633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3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>
                <a:spcBef>
                  <a:spcPts val="60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Venture Patrol Leader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796355" y="4168447"/>
            <a:ext cx="1183550" cy="504823"/>
            <a:chOff x="594001" y="1414087"/>
            <a:chExt cx="1183550" cy="649439"/>
          </a:xfrm>
        </p:grpSpPr>
        <p:sp>
          <p:nvSpPr>
            <p:cNvPr id="106" name="Text Box 7"/>
            <p:cNvSpPr txBox="1">
              <a:spLocks noChangeArrowheads="1"/>
            </p:cNvSpPr>
            <p:nvPr/>
          </p:nvSpPr>
          <p:spPr bwMode="auto">
            <a:xfrm>
              <a:off x="608288" y="1429738"/>
              <a:ext cx="1169263" cy="633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7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Assistant </a:t>
              </a:r>
            </a:p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Patrol Leader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101402" y="4168448"/>
            <a:ext cx="1183550" cy="504823"/>
            <a:chOff x="594001" y="1414087"/>
            <a:chExt cx="1183550" cy="649439"/>
          </a:xfrm>
        </p:grpSpPr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608288" y="1429738"/>
              <a:ext cx="1169263" cy="633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1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Assistant </a:t>
              </a:r>
            </a:p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Patrol Leader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365435" y="3420762"/>
            <a:ext cx="1183550" cy="504823"/>
            <a:chOff x="594001" y="1414087"/>
            <a:chExt cx="1183550" cy="649439"/>
          </a:xfrm>
        </p:grpSpPr>
        <p:sp>
          <p:nvSpPr>
            <p:cNvPr id="114" name="Text Box 7"/>
            <p:cNvSpPr txBox="1">
              <a:spLocks noChangeArrowheads="1"/>
            </p:cNvSpPr>
            <p:nvPr/>
          </p:nvSpPr>
          <p:spPr bwMode="auto">
            <a:xfrm>
              <a:off x="608288" y="1429738"/>
              <a:ext cx="1169263" cy="633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5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New Scout</a:t>
              </a:r>
            </a:p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Patrol Leader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4170" y="1518971"/>
            <a:ext cx="1102912" cy="644468"/>
            <a:chOff x="2730930" y="1422458"/>
            <a:chExt cx="1102912" cy="644468"/>
          </a:xfrm>
        </p:grpSpPr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745218" y="1436746"/>
              <a:ext cx="1088624" cy="6301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730930" y="1422458"/>
              <a:ext cx="1088624" cy="630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Junior </a:t>
              </a:r>
              <a:endParaRPr lang="en-US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Assistant </a:t>
              </a:r>
              <a:r>
                <a: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Scoutmaster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459217" y="4795203"/>
            <a:ext cx="1146592" cy="873422"/>
            <a:chOff x="3090740" y="4693927"/>
            <a:chExt cx="1146592" cy="873422"/>
          </a:xfrm>
        </p:grpSpPr>
        <p:sp>
          <p:nvSpPr>
            <p:cNvPr id="117" name="Text Box 50"/>
            <p:cNvSpPr txBox="1">
              <a:spLocks noChangeArrowheads="1"/>
            </p:cNvSpPr>
            <p:nvPr/>
          </p:nvSpPr>
          <p:spPr bwMode="auto">
            <a:xfrm>
              <a:off x="3105028" y="4708214"/>
              <a:ext cx="1132304" cy="85913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3090740" y="4693927"/>
              <a:ext cx="1132304" cy="859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r>
                <a:rPr lang="en-US" altLang="en-US" sz="1000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Patrol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Scribe</a:t>
              </a:r>
              <a:endParaRPr lang="en-US" altLang="en-US" sz="1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en-US" sz="1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Quartermaster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en-US" sz="1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Grubmaster</a:t>
              </a:r>
              <a:endParaRPr lang="en-US" altLang="en-US" sz="1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en-US" sz="1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Cheermaster</a:t>
              </a:r>
              <a:endParaRPr lang="en-US" altLang="en-US" sz="12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816600" y="4795203"/>
            <a:ext cx="1146592" cy="873422"/>
            <a:chOff x="3090740" y="4693927"/>
            <a:chExt cx="1146592" cy="873422"/>
          </a:xfrm>
        </p:grpSpPr>
        <p:sp>
          <p:nvSpPr>
            <p:cNvPr id="120" name="Text Box 50"/>
            <p:cNvSpPr txBox="1">
              <a:spLocks noChangeArrowheads="1"/>
            </p:cNvSpPr>
            <p:nvPr/>
          </p:nvSpPr>
          <p:spPr bwMode="auto">
            <a:xfrm>
              <a:off x="3105028" y="4708214"/>
              <a:ext cx="1132304" cy="85913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1" name="Text Box 50"/>
            <p:cNvSpPr txBox="1">
              <a:spLocks noChangeArrowheads="1"/>
            </p:cNvSpPr>
            <p:nvPr/>
          </p:nvSpPr>
          <p:spPr bwMode="auto">
            <a:xfrm>
              <a:off x="3090740" y="4693927"/>
              <a:ext cx="1132304" cy="859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r>
                <a:rPr lang="en-US" altLang="en-US" sz="1000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Patrol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Scribe</a:t>
              </a:r>
              <a:endParaRPr lang="en-US" altLang="en-US" sz="1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en-US" sz="1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Quartermaster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en-US" sz="1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Grubmaster</a:t>
              </a:r>
              <a:endParaRPr lang="en-US" altLang="en-US" sz="1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en-US" sz="1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Cheermaster</a:t>
              </a:r>
              <a:endParaRPr lang="en-US" altLang="en-US" sz="12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121488" y="4795203"/>
            <a:ext cx="1146592" cy="873422"/>
            <a:chOff x="3090740" y="4693927"/>
            <a:chExt cx="1146592" cy="873422"/>
          </a:xfrm>
        </p:grpSpPr>
        <p:sp>
          <p:nvSpPr>
            <p:cNvPr id="123" name="Text Box 50"/>
            <p:cNvSpPr txBox="1">
              <a:spLocks noChangeArrowheads="1"/>
            </p:cNvSpPr>
            <p:nvPr/>
          </p:nvSpPr>
          <p:spPr bwMode="auto">
            <a:xfrm>
              <a:off x="3105028" y="4708214"/>
              <a:ext cx="1132304" cy="85913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4" name="Text Box 50"/>
            <p:cNvSpPr txBox="1">
              <a:spLocks noChangeArrowheads="1"/>
            </p:cNvSpPr>
            <p:nvPr/>
          </p:nvSpPr>
          <p:spPr bwMode="auto">
            <a:xfrm>
              <a:off x="3090740" y="4693927"/>
              <a:ext cx="1132304" cy="859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r>
                <a:rPr lang="en-US" altLang="en-US" sz="1000" u="sng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Patrol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Scribe</a:t>
              </a:r>
              <a:endParaRPr lang="en-US" altLang="en-US" sz="1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en-US" sz="1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Quartermaster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en-US" sz="1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Grubmaster</a:t>
              </a:r>
              <a:endParaRPr lang="en-US" altLang="en-US" sz="1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en-US" sz="1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Cheermaster</a:t>
              </a:r>
              <a:endParaRPr lang="en-US" altLang="en-US" sz="12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365435" y="2825436"/>
            <a:ext cx="1183550" cy="504823"/>
            <a:chOff x="594001" y="1414087"/>
            <a:chExt cx="1183550" cy="649439"/>
          </a:xfrm>
        </p:grpSpPr>
        <p:sp>
          <p:nvSpPr>
            <p:cNvPr id="126" name="Text Box 7"/>
            <p:cNvSpPr txBox="1">
              <a:spLocks noChangeArrowheads="1"/>
            </p:cNvSpPr>
            <p:nvPr/>
          </p:nvSpPr>
          <p:spPr bwMode="auto">
            <a:xfrm>
              <a:off x="608288" y="1429738"/>
              <a:ext cx="1169263" cy="633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7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Troop</a:t>
              </a:r>
            </a:p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Guide(s)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26998" y="4411046"/>
            <a:ext cx="1166751" cy="319476"/>
            <a:chOff x="3070285" y="3452813"/>
            <a:chExt cx="1166751" cy="319476"/>
          </a:xfrm>
        </p:grpSpPr>
        <p:sp>
          <p:nvSpPr>
            <p:cNvPr id="130" name="Text Box 13"/>
            <p:cNvSpPr txBox="1">
              <a:spLocks noChangeArrowheads="1"/>
            </p:cNvSpPr>
            <p:nvPr/>
          </p:nvSpPr>
          <p:spPr bwMode="auto">
            <a:xfrm>
              <a:off x="3084573" y="3467101"/>
              <a:ext cx="1152463" cy="3051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1" name="Text Box 13"/>
            <p:cNvSpPr txBox="1">
              <a:spLocks noChangeArrowheads="1"/>
            </p:cNvSpPr>
            <p:nvPr/>
          </p:nvSpPr>
          <p:spPr bwMode="auto">
            <a:xfrm>
              <a:off x="3070285" y="3452813"/>
              <a:ext cx="1152463" cy="3051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Den Chief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43370" y="5997274"/>
            <a:ext cx="1183550" cy="504823"/>
            <a:chOff x="594001" y="1414087"/>
            <a:chExt cx="1183550" cy="649439"/>
          </a:xfrm>
        </p:grpSpPr>
        <p:sp>
          <p:nvSpPr>
            <p:cNvPr id="133" name="Text Box 7"/>
            <p:cNvSpPr txBox="1">
              <a:spLocks noChangeArrowheads="1"/>
            </p:cNvSpPr>
            <p:nvPr/>
          </p:nvSpPr>
          <p:spPr bwMode="auto">
            <a:xfrm>
              <a:off x="608288" y="1429738"/>
              <a:ext cx="1169263" cy="633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4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OA Troop</a:t>
              </a:r>
            </a:p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Representative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829246" y="5997258"/>
            <a:ext cx="1025257" cy="300052"/>
            <a:chOff x="594001" y="1414087"/>
            <a:chExt cx="1183550" cy="659915"/>
          </a:xfrm>
        </p:grpSpPr>
        <p:sp>
          <p:nvSpPr>
            <p:cNvPr id="137" name="Text Box 7"/>
            <p:cNvSpPr txBox="1">
              <a:spLocks noChangeArrowheads="1"/>
            </p:cNvSpPr>
            <p:nvPr/>
          </p:nvSpPr>
          <p:spPr bwMode="auto">
            <a:xfrm>
              <a:off x="608288" y="1440213"/>
              <a:ext cx="1169263" cy="63378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8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9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Instructor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986559" y="5997258"/>
            <a:ext cx="1025257" cy="300052"/>
            <a:chOff x="594001" y="1414087"/>
            <a:chExt cx="1183550" cy="659915"/>
          </a:xfrm>
        </p:grpSpPr>
        <p:sp>
          <p:nvSpPr>
            <p:cNvPr id="141" name="Text Box 7"/>
            <p:cNvSpPr txBox="1">
              <a:spLocks noChangeArrowheads="1"/>
            </p:cNvSpPr>
            <p:nvPr/>
          </p:nvSpPr>
          <p:spPr bwMode="auto">
            <a:xfrm>
              <a:off x="608288" y="1440213"/>
              <a:ext cx="1169263" cy="63378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2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3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Quartermaster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143857" y="5997258"/>
            <a:ext cx="1025257" cy="300052"/>
            <a:chOff x="594001" y="1414087"/>
            <a:chExt cx="1183550" cy="659915"/>
          </a:xfrm>
        </p:grpSpPr>
        <p:sp>
          <p:nvSpPr>
            <p:cNvPr id="145" name="Text Box 7"/>
            <p:cNvSpPr txBox="1">
              <a:spLocks noChangeArrowheads="1"/>
            </p:cNvSpPr>
            <p:nvPr/>
          </p:nvSpPr>
          <p:spPr bwMode="auto">
            <a:xfrm>
              <a:off x="608288" y="1440213"/>
              <a:ext cx="1169263" cy="63378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6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Scribe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5305902" y="5997258"/>
            <a:ext cx="1025257" cy="300052"/>
            <a:chOff x="594001" y="1414087"/>
            <a:chExt cx="1183550" cy="659915"/>
          </a:xfrm>
        </p:grpSpPr>
        <p:sp>
          <p:nvSpPr>
            <p:cNvPr id="149" name="Text Box 7"/>
            <p:cNvSpPr txBox="1">
              <a:spLocks noChangeArrowheads="1"/>
            </p:cNvSpPr>
            <p:nvPr/>
          </p:nvSpPr>
          <p:spPr bwMode="auto">
            <a:xfrm>
              <a:off x="608288" y="1440213"/>
              <a:ext cx="1169263" cy="63378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0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1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Librarian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472720" y="5997257"/>
            <a:ext cx="1025257" cy="300052"/>
            <a:chOff x="594001" y="1414087"/>
            <a:chExt cx="1183550" cy="659915"/>
          </a:xfrm>
        </p:grpSpPr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608288" y="1440213"/>
              <a:ext cx="1169263" cy="63378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4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5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Historian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634768" y="5997258"/>
            <a:ext cx="1025257" cy="300052"/>
            <a:chOff x="594001" y="1414087"/>
            <a:chExt cx="1183550" cy="659915"/>
          </a:xfrm>
        </p:grpSpPr>
        <p:sp>
          <p:nvSpPr>
            <p:cNvPr id="157" name="Text Box 7"/>
            <p:cNvSpPr txBox="1">
              <a:spLocks noChangeArrowheads="1"/>
            </p:cNvSpPr>
            <p:nvPr/>
          </p:nvSpPr>
          <p:spPr bwMode="auto">
            <a:xfrm>
              <a:off x="608288" y="1440213"/>
              <a:ext cx="1169263" cy="63378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8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9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Chaplain Aide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62" name="Elbow Connector 161"/>
          <p:cNvCxnSpPr>
            <a:stCxn id="131" idx="0"/>
            <a:endCxn id="128" idx="0"/>
          </p:cNvCxnSpPr>
          <p:nvPr/>
        </p:nvCxnSpPr>
        <p:spPr>
          <a:xfrm rot="5400000" flipH="1" flipV="1">
            <a:off x="633843" y="3094823"/>
            <a:ext cx="1585610" cy="1046837"/>
          </a:xfrm>
          <a:prstGeom prst="bentConnector3">
            <a:avLst>
              <a:gd name="adj1" fmla="val 13677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ine 72"/>
          <p:cNvSpPr>
            <a:spLocks noChangeShapeType="1"/>
          </p:cNvSpPr>
          <p:nvPr/>
        </p:nvSpPr>
        <p:spPr bwMode="auto">
          <a:xfrm>
            <a:off x="1427585" y="1563371"/>
            <a:ext cx="689" cy="681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45938" y="1510600"/>
            <a:ext cx="1183550" cy="648075"/>
            <a:chOff x="594001" y="1414087"/>
            <a:chExt cx="1183550" cy="648075"/>
          </a:xfrm>
        </p:grpSpPr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608288" y="1428374"/>
              <a:ext cx="1169263" cy="633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Assistant Scoutmaster </a:t>
              </a: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– </a:t>
              </a:r>
            </a:p>
            <a:p>
              <a:pPr algn="ctr"/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New Scout Patrol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72" name="Elbow Connector 171"/>
          <p:cNvCxnSpPr>
            <a:stCxn id="12" idx="0"/>
            <a:endCxn id="78" idx="0"/>
          </p:cNvCxnSpPr>
          <p:nvPr/>
        </p:nvCxnSpPr>
        <p:spPr>
          <a:xfrm rot="16200000" flipH="1">
            <a:off x="4701341" y="-1760172"/>
            <a:ext cx="9525" cy="6551068"/>
          </a:xfrm>
          <a:prstGeom prst="bentConnector3">
            <a:avLst>
              <a:gd name="adj1" fmla="val -129995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4374076" y="382756"/>
            <a:ext cx="1102912" cy="317244"/>
            <a:chOff x="4002099" y="771524"/>
            <a:chExt cx="1102912" cy="317244"/>
          </a:xfrm>
          <a:solidFill>
            <a:schemeClr val="bg1"/>
          </a:solidFill>
        </p:grpSpPr>
        <p:sp>
          <p:nvSpPr>
            <p:cNvPr id="161" name="Text Box 4"/>
            <p:cNvSpPr txBox="1">
              <a:spLocks noChangeArrowheads="1"/>
            </p:cNvSpPr>
            <p:nvPr/>
          </p:nvSpPr>
          <p:spPr bwMode="auto">
            <a:xfrm>
              <a:off x="4016387" y="781049"/>
              <a:ext cx="1088624" cy="3077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3" name="Text Box 4"/>
            <p:cNvSpPr txBox="1">
              <a:spLocks noChangeArrowheads="1"/>
            </p:cNvSpPr>
            <p:nvPr/>
          </p:nvSpPr>
          <p:spPr bwMode="auto">
            <a:xfrm>
              <a:off x="4002099" y="771524"/>
              <a:ext cx="1088624" cy="307719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Committee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5" name="Straight Arrow Connector 4"/>
          <p:cNvCxnSpPr>
            <a:stCxn id="163" idx="2"/>
            <a:endCxn id="9" idx="0"/>
          </p:cNvCxnSpPr>
          <p:nvPr/>
        </p:nvCxnSpPr>
        <p:spPr>
          <a:xfrm>
            <a:off x="4918388" y="690475"/>
            <a:ext cx="1263" cy="249007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/>
          <p:cNvGrpSpPr/>
          <p:nvPr/>
        </p:nvGrpSpPr>
        <p:grpSpPr>
          <a:xfrm>
            <a:off x="861971" y="5450649"/>
            <a:ext cx="1025257" cy="300052"/>
            <a:chOff x="594001" y="1414087"/>
            <a:chExt cx="1183550" cy="659915"/>
          </a:xfrm>
        </p:grpSpPr>
        <p:sp>
          <p:nvSpPr>
            <p:cNvPr id="165" name="Text Box 7"/>
            <p:cNvSpPr txBox="1">
              <a:spLocks noChangeArrowheads="1"/>
            </p:cNvSpPr>
            <p:nvPr/>
          </p:nvSpPr>
          <p:spPr bwMode="auto">
            <a:xfrm>
              <a:off x="608288" y="1440213"/>
              <a:ext cx="1169263" cy="63378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6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7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Webmaster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000324" y="5450649"/>
            <a:ext cx="1025257" cy="300052"/>
            <a:chOff x="594001" y="1414087"/>
            <a:chExt cx="1183550" cy="659915"/>
          </a:xfrm>
        </p:grpSpPr>
        <p:sp>
          <p:nvSpPr>
            <p:cNvPr id="169" name="Text Box 7"/>
            <p:cNvSpPr txBox="1">
              <a:spLocks noChangeArrowheads="1"/>
            </p:cNvSpPr>
            <p:nvPr/>
          </p:nvSpPr>
          <p:spPr bwMode="auto">
            <a:xfrm>
              <a:off x="608288" y="1440213"/>
              <a:ext cx="1169263" cy="63378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0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1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Bugler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73" name="Line 102"/>
          <p:cNvSpPr>
            <a:spLocks noChangeShapeType="1"/>
          </p:cNvSpPr>
          <p:nvPr/>
        </p:nvSpPr>
        <p:spPr bwMode="auto">
          <a:xfrm>
            <a:off x="1371315" y="5734712"/>
            <a:ext cx="0" cy="133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Line 102"/>
          <p:cNvSpPr>
            <a:spLocks noChangeShapeType="1"/>
          </p:cNvSpPr>
          <p:nvPr/>
        </p:nvSpPr>
        <p:spPr bwMode="auto">
          <a:xfrm>
            <a:off x="2509552" y="5739474"/>
            <a:ext cx="0" cy="133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Line 72"/>
          <p:cNvSpPr>
            <a:spLocks noChangeShapeType="1"/>
          </p:cNvSpPr>
          <p:nvPr/>
        </p:nvSpPr>
        <p:spPr bwMode="auto">
          <a:xfrm flipH="1">
            <a:off x="5814314" y="1385888"/>
            <a:ext cx="702" cy="2056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>
            <a:off x="5226134" y="1523235"/>
            <a:ext cx="1183550" cy="643312"/>
            <a:chOff x="594001" y="1414087"/>
            <a:chExt cx="1183550" cy="643312"/>
          </a:xfrm>
        </p:grpSpPr>
        <p:sp>
          <p:nvSpPr>
            <p:cNvPr id="178" name="Text Box 7"/>
            <p:cNvSpPr txBox="1">
              <a:spLocks noChangeArrowheads="1"/>
            </p:cNvSpPr>
            <p:nvPr/>
          </p:nvSpPr>
          <p:spPr bwMode="auto">
            <a:xfrm>
              <a:off x="608288" y="1423611"/>
              <a:ext cx="1169263" cy="633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endParaRPr lang="en-US" altLang="en-US" sz="1200" cap="all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9" name="Line 68"/>
            <p:cNvSpPr>
              <a:spLocks noChangeShapeType="1"/>
            </p:cNvSpPr>
            <p:nvPr/>
          </p:nvSpPr>
          <p:spPr bwMode="auto">
            <a:xfrm>
              <a:off x="674640" y="2016808"/>
              <a:ext cx="10483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Text Box 7"/>
            <p:cNvSpPr txBox="1">
              <a:spLocks noChangeArrowheads="1"/>
            </p:cNvSpPr>
            <p:nvPr/>
          </p:nvSpPr>
          <p:spPr bwMode="auto">
            <a:xfrm>
              <a:off x="594001" y="1414087"/>
              <a:ext cx="1169263" cy="633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1942 report" pitchFamily="1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1942 report" pitchFamily="1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Assistant </a:t>
              </a:r>
              <a:r>
                <a:rPr lang="en-US" altLang="en-US" sz="12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Scoutmaster(s)</a:t>
              </a:r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82" name="Straight Arrow Connector 181"/>
          <p:cNvCxnSpPr/>
          <p:nvPr/>
        </p:nvCxnSpPr>
        <p:spPr>
          <a:xfrm flipH="1">
            <a:off x="4919651" y="1385888"/>
            <a:ext cx="12" cy="1029969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6" grpId="0" animBg="1"/>
      <p:bldP spid="36" grpId="0"/>
      <p:bldP spid="39" grpId="0" animBg="1"/>
      <p:bldP spid="40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93" grpId="0" animBg="1"/>
      <p:bldP spid="94" grpId="0" animBg="1"/>
      <p:bldP spid="42" grpId="0" animBg="1"/>
      <p:bldP spid="173" grpId="0" animBg="1"/>
      <p:bldP spid="174" grpId="0" animBg="1"/>
      <p:bldP spid="181" grpId="0" animBg="1"/>
    </p:bldLst>
  </p:timing>
</p:sld>
</file>

<file path=ppt/theme/theme1.xml><?xml version="1.0" encoding="utf-8"?>
<a:theme xmlns:a="http://schemas.openxmlformats.org/drawingml/2006/main" name="JRooney - Scout Training Template">
  <a:themeElements>
    <a:clrScheme name="BSA Training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SA Training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SA Training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 Training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 Training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 Training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 Training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 Training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 Training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 Training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 Training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 Training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 Training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 Training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JRooney - Scout Training Template</Template>
  <TotalTime>1902</TotalTime>
  <Words>4673</Words>
  <Application>Microsoft Office PowerPoint</Application>
  <PresentationFormat>On-screen Show (4:3)</PresentationFormat>
  <Paragraphs>710</Paragraphs>
  <Slides>69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JRooney - Scout Training Template</vt:lpstr>
      <vt:lpstr>Introduction to Leadership Skills for Troops</vt:lpstr>
      <vt:lpstr>The Scoutmaster’s Role</vt:lpstr>
      <vt:lpstr>Today’s Agenda</vt:lpstr>
      <vt:lpstr>Introduction to the Course</vt:lpstr>
      <vt:lpstr>Introduction to this Course</vt:lpstr>
      <vt:lpstr>Youth Training Continuum</vt:lpstr>
      <vt:lpstr>Module One – Unit Organization</vt:lpstr>
      <vt:lpstr>Introduction to Vision</vt:lpstr>
      <vt:lpstr>   Troop Organization</vt:lpstr>
      <vt:lpstr>Troop 125 Organization</vt:lpstr>
      <vt:lpstr>Scout Positions</vt:lpstr>
      <vt:lpstr>All Leaders</vt:lpstr>
      <vt:lpstr>Senior Patrol Leader</vt:lpstr>
      <vt:lpstr>Assistant Senior Patrol Leader</vt:lpstr>
      <vt:lpstr>Patrol Leader</vt:lpstr>
      <vt:lpstr>Assistant Patrol Leader</vt:lpstr>
      <vt:lpstr>Troop Guide</vt:lpstr>
      <vt:lpstr>Quartermaster</vt:lpstr>
      <vt:lpstr>Scribe</vt:lpstr>
      <vt:lpstr>Order of the Arrow Representative</vt:lpstr>
      <vt:lpstr>Historian</vt:lpstr>
      <vt:lpstr>Librarian</vt:lpstr>
      <vt:lpstr>Instructor</vt:lpstr>
      <vt:lpstr>Chaplain Aide</vt:lpstr>
      <vt:lpstr>Den Chief</vt:lpstr>
      <vt:lpstr>Junior Assistant Scoutmaster</vt:lpstr>
      <vt:lpstr>Webmaster</vt:lpstr>
      <vt:lpstr>Leave No Trace Trainer</vt:lpstr>
      <vt:lpstr>Bugler</vt:lpstr>
      <vt:lpstr>Adult Troop Positions</vt:lpstr>
      <vt:lpstr>Scoutmaster</vt:lpstr>
      <vt:lpstr>Assistant Scoutmasters</vt:lpstr>
      <vt:lpstr>Committee Chair</vt:lpstr>
      <vt:lpstr>Committee Member</vt:lpstr>
      <vt:lpstr>Chartered Organization Representative</vt:lpstr>
      <vt:lpstr>Roles &amp; Responsibilities - Breakout</vt:lpstr>
      <vt:lpstr>The Scout-Led Troop</vt:lpstr>
      <vt:lpstr>Yurt</vt:lpstr>
      <vt:lpstr>The Scout-Led Troop</vt:lpstr>
      <vt:lpstr>The Scout-Led Troop</vt:lpstr>
      <vt:lpstr>Introduction to Servant Leadership</vt:lpstr>
      <vt:lpstr>Break!</vt:lpstr>
      <vt:lpstr>Module Two– Tools of the Trade</vt:lpstr>
      <vt:lpstr>Introduction to the Tools of the Trade</vt:lpstr>
      <vt:lpstr>Communications</vt:lpstr>
      <vt:lpstr>Key Listening Tips:</vt:lpstr>
      <vt:lpstr>Effective Messages</vt:lpstr>
      <vt:lpstr>Effective Messages - Tips</vt:lpstr>
      <vt:lpstr>Planning</vt:lpstr>
      <vt:lpstr>Planning</vt:lpstr>
      <vt:lpstr>Planning (exercise)</vt:lpstr>
      <vt:lpstr>Teaching EDGE</vt:lpstr>
      <vt:lpstr>The Four-Step EDGE Process</vt:lpstr>
      <vt:lpstr>Tools of the Trade (Wrap-up)</vt:lpstr>
      <vt:lpstr>Break!</vt:lpstr>
      <vt:lpstr>Module Three – Leadership &amp; Teamwork</vt:lpstr>
      <vt:lpstr>Introduction to Leadership and Teamwork Session</vt:lpstr>
      <vt:lpstr>Stages of Team Development</vt:lpstr>
      <vt:lpstr>Where the Group Is</vt:lpstr>
      <vt:lpstr>Inclusion</vt:lpstr>
      <vt:lpstr>Inclusion (Rocks)</vt:lpstr>
      <vt:lpstr>Leadership Ethics and Values</vt:lpstr>
      <vt:lpstr>Leadership Ethics and Values</vt:lpstr>
      <vt:lpstr>Leadership Ethics and Values</vt:lpstr>
      <vt:lpstr>Leadership Ethics and Values</vt:lpstr>
      <vt:lpstr>Leadership Ethics and Values</vt:lpstr>
      <vt:lpstr>Vision</vt:lpstr>
      <vt:lpstr>Wrap-Up to the Course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Leadership Skills for Troops</dc:title>
  <dc:creator>Jim Rooney</dc:creator>
  <cp:lastModifiedBy>Stuart Weinebrg</cp:lastModifiedBy>
  <cp:revision>148</cp:revision>
  <dcterms:created xsi:type="dcterms:W3CDTF">2011-10-26T22:38:24Z</dcterms:created>
  <dcterms:modified xsi:type="dcterms:W3CDTF">2018-02-19T21:28:48Z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ktContentID">
    <vt:i4>8678</vt:i4>
  </property>
  <property fmtid="{D5CDD505-2E9C-101B-9397-08002B2CF9AE}" pid="3" name="EktContentLanguage">
    <vt:i4>1033</vt:i4>
  </property>
  <property fmtid="{D5CDD505-2E9C-101B-9397-08002B2CF9AE}" pid="4" name="EktFolderId">
    <vt:i4>284</vt:i4>
  </property>
  <property fmtid="{D5CDD505-2E9C-101B-9397-08002B2CF9AE}" pid="5" name="EktQuickLink">
    <vt:lpwstr>javascript:void window.open('/WorkArea/showcontent.aspx?id=8678','showcontent','toolbar=0,location=0,directories=0,status=0,menubar=0,scrollbars=1,resizable=1,width=700,height=600')</vt:lpwstr>
  </property>
  <property fmtid="{D5CDD505-2E9C-101B-9397-08002B2CF9AE}" pid="6" name="EktContentType">
    <vt:i4>101</vt:i4>
  </property>
  <property fmtid="{D5CDD505-2E9C-101B-9397-08002B2CF9AE}" pid="7" name="EktFolderName">
    <vt:lpwstr/>
  </property>
  <property fmtid="{D5CDD505-2E9C-101B-9397-08002B2CF9AE}" pid="8" name="EktCmsPath">
    <vt:lpwstr/>
  </property>
  <property fmtid="{D5CDD505-2E9C-101B-9397-08002B2CF9AE}" pid="9" name="EktExpiryDate">
    <vt:filetime>2010-01-19T07:00:00Z</vt:filetime>
  </property>
  <property fmtid="{D5CDD505-2E9C-101B-9397-08002B2CF9AE}" pid="10" name="EktExpiryType">
    <vt:i4>2</vt:i4>
  </property>
  <property fmtid="{D5CDD505-2E9C-101B-9397-08002B2CF9AE}" pid="11" name="EktDateCreated">
    <vt:filetime>2009-01-19T14:21:09Z</vt:filetime>
  </property>
  <property fmtid="{D5CDD505-2E9C-101B-9397-08002B2CF9AE}" pid="12" name="EktDateModified">
    <vt:filetime>2009-01-19T14:21:10Z</vt:filetime>
  </property>
  <property fmtid="{D5CDD505-2E9C-101B-9397-08002B2CF9AE}" pid="13" name="EktTaxCategory">
    <vt:lpwstr/>
  </property>
  <property fmtid="{D5CDD505-2E9C-101B-9397-08002B2CF9AE}" pid="14" name="EktCmsSize">
    <vt:i4>227328</vt:i4>
  </property>
  <property fmtid="{D5CDD505-2E9C-101B-9397-08002B2CF9AE}" pid="15" name="EktSearchable">
    <vt:i4>1</vt:i4>
  </property>
  <property fmtid="{D5CDD505-2E9C-101B-9397-08002B2CF9AE}" pid="16" name="EktEDescription">
    <vt:lpwstr>&lt;p&gt;TriZetto 2009 Corporate Template Subtitle – Presenter – Date Slide Title Confidential         Copyright   2009 The TriZetto Group, Inc.  * * Confidential         Copyright   2009 The TriZetto Group, Inc.  * Confidential         Copyright   2009 The Tri</vt:lpwstr>
  </property>
</Properties>
</file>